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7"/>
  </p:notesMasterIdLst>
  <p:handoutMasterIdLst>
    <p:handoutMasterId r:id="rId38"/>
  </p:handoutMasterIdLst>
  <p:sldIdLst>
    <p:sldId id="259" r:id="rId5"/>
    <p:sldId id="261" r:id="rId6"/>
    <p:sldId id="322" r:id="rId7"/>
    <p:sldId id="332" r:id="rId8"/>
    <p:sldId id="289" r:id="rId9"/>
    <p:sldId id="293" r:id="rId10"/>
    <p:sldId id="295" r:id="rId11"/>
    <p:sldId id="294" r:id="rId12"/>
    <p:sldId id="319" r:id="rId13"/>
    <p:sldId id="329" r:id="rId14"/>
    <p:sldId id="331" r:id="rId15"/>
    <p:sldId id="330" r:id="rId16"/>
    <p:sldId id="298" r:id="rId17"/>
    <p:sldId id="310" r:id="rId18"/>
    <p:sldId id="311" r:id="rId19"/>
    <p:sldId id="316" r:id="rId20"/>
    <p:sldId id="309" r:id="rId21"/>
    <p:sldId id="299" r:id="rId22"/>
    <p:sldId id="300" r:id="rId23"/>
    <p:sldId id="301" r:id="rId24"/>
    <p:sldId id="302" r:id="rId25"/>
    <p:sldId id="320" r:id="rId26"/>
    <p:sldId id="303" r:id="rId27"/>
    <p:sldId id="304" r:id="rId28"/>
    <p:sldId id="321" r:id="rId29"/>
    <p:sldId id="305" r:id="rId30"/>
    <p:sldId id="306" r:id="rId31"/>
    <p:sldId id="307" r:id="rId32"/>
    <p:sldId id="313" r:id="rId33"/>
    <p:sldId id="314" r:id="rId34"/>
    <p:sldId id="315" r:id="rId35"/>
    <p:sldId id="308" r:id="rId36"/>
  </p:sldIdLst>
  <p:sldSz cx="9144000" cy="6858000" type="screen4x3"/>
  <p:notesSz cx="69389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322"/>
            <p14:sldId id="332"/>
            <p14:sldId id="289"/>
            <p14:sldId id="293"/>
            <p14:sldId id="295"/>
            <p14:sldId id="294"/>
            <p14:sldId id="319"/>
            <p14:sldId id="329"/>
            <p14:sldId id="331"/>
            <p14:sldId id="330"/>
            <p14:sldId id="298"/>
            <p14:sldId id="310"/>
            <p14:sldId id="311"/>
            <p14:sldId id="316"/>
            <p14:sldId id="309"/>
            <p14:sldId id="299"/>
            <p14:sldId id="300"/>
            <p14:sldId id="301"/>
            <p14:sldId id="302"/>
            <p14:sldId id="320"/>
            <p14:sldId id="303"/>
            <p14:sldId id="304"/>
            <p14:sldId id="321"/>
            <p14:sldId id="305"/>
            <p14:sldId id="306"/>
            <p14:sldId id="307"/>
            <p14:sldId id="313"/>
            <p14:sldId id="314"/>
            <p14:sldId id="315"/>
            <p14:sldId id="308"/>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0099CC"/>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83977" autoAdjust="0"/>
  </p:normalViewPr>
  <p:slideViewPr>
    <p:cSldViewPr>
      <p:cViewPr varScale="1">
        <p:scale>
          <a:sx n="84" d="100"/>
          <a:sy n="84" d="100"/>
        </p:scale>
        <p:origin x="1526" y="67"/>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09"/>
        <p:guide pos="21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6884" cy="461804"/>
          </a:xfrm>
          <a:prstGeom prst="rect">
            <a:avLst/>
          </a:prstGeom>
        </p:spPr>
        <p:txBody>
          <a:bodyPr vert="horz" lIns="92428" tIns="46214" rIns="92428" bIns="46214" rtlCol="0"/>
          <a:lstStyle>
            <a:lvl1pPr algn="l">
              <a:defRPr sz="1200"/>
            </a:lvl1pPr>
          </a:lstStyle>
          <a:p>
            <a:endParaRPr lang="en-US" dirty="0"/>
          </a:p>
        </p:txBody>
      </p:sp>
      <p:sp>
        <p:nvSpPr>
          <p:cNvPr id="3" name="Date Placeholder 2"/>
          <p:cNvSpPr>
            <a:spLocks noGrp="1"/>
          </p:cNvSpPr>
          <p:nvPr>
            <p:ph type="dt" sz="quarter" idx="1"/>
          </p:nvPr>
        </p:nvSpPr>
        <p:spPr>
          <a:xfrm>
            <a:off x="3930473" y="0"/>
            <a:ext cx="3006884" cy="461804"/>
          </a:xfrm>
          <a:prstGeom prst="rect">
            <a:avLst/>
          </a:prstGeom>
        </p:spPr>
        <p:txBody>
          <a:bodyPr vert="horz" lIns="92428" tIns="46214" rIns="92428" bIns="46214" rtlCol="0"/>
          <a:lstStyle>
            <a:lvl1pPr algn="r">
              <a:defRPr sz="1200"/>
            </a:lvl1pPr>
          </a:lstStyle>
          <a:p>
            <a:fld id="{D83FDC75-7F73-4A4A-A77C-09AADF00E0EA}" type="datetimeFigureOut">
              <a:rPr lang="en-US" smtClean="0"/>
              <a:pPr/>
              <a:t>4/5/2018</a:t>
            </a:fld>
            <a:endParaRPr lang="en-US" dirty="0"/>
          </a:p>
        </p:txBody>
      </p:sp>
      <p:sp>
        <p:nvSpPr>
          <p:cNvPr id="4" name="Footer Placeholder 3"/>
          <p:cNvSpPr>
            <a:spLocks noGrp="1"/>
          </p:cNvSpPr>
          <p:nvPr>
            <p:ph type="ftr" sz="quarter" idx="2"/>
          </p:nvPr>
        </p:nvSpPr>
        <p:spPr>
          <a:xfrm>
            <a:off x="0" y="8772668"/>
            <a:ext cx="3006884" cy="461804"/>
          </a:xfrm>
          <a:prstGeom prst="rect">
            <a:avLst/>
          </a:prstGeom>
        </p:spPr>
        <p:txBody>
          <a:bodyPr vert="horz" lIns="92428" tIns="46214" rIns="92428" bIns="462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0473" y="8772668"/>
            <a:ext cx="3006884" cy="461804"/>
          </a:xfrm>
          <a:prstGeom prst="rect">
            <a:avLst/>
          </a:prstGeom>
        </p:spPr>
        <p:txBody>
          <a:bodyPr vert="horz" lIns="92428" tIns="46214" rIns="92428" bIns="46214"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35112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6884" cy="461804"/>
          </a:xfrm>
          <a:prstGeom prst="rect">
            <a:avLst/>
          </a:prstGeom>
        </p:spPr>
        <p:txBody>
          <a:bodyPr vert="horz" lIns="92428" tIns="46214" rIns="92428" bIns="46214" rtlCol="0"/>
          <a:lstStyle>
            <a:lvl1pPr algn="l">
              <a:defRPr sz="1200"/>
            </a:lvl1pPr>
          </a:lstStyle>
          <a:p>
            <a:endParaRPr lang="en-US" dirty="0"/>
          </a:p>
        </p:txBody>
      </p:sp>
      <p:sp>
        <p:nvSpPr>
          <p:cNvPr id="3" name="Date Placeholder 2"/>
          <p:cNvSpPr>
            <a:spLocks noGrp="1"/>
          </p:cNvSpPr>
          <p:nvPr>
            <p:ph type="dt" idx="1"/>
          </p:nvPr>
        </p:nvSpPr>
        <p:spPr>
          <a:xfrm>
            <a:off x="3930473" y="0"/>
            <a:ext cx="3006884" cy="461804"/>
          </a:xfrm>
          <a:prstGeom prst="rect">
            <a:avLst/>
          </a:prstGeom>
        </p:spPr>
        <p:txBody>
          <a:bodyPr vert="horz" lIns="92428" tIns="46214" rIns="92428" bIns="46214" rtlCol="0"/>
          <a:lstStyle>
            <a:lvl1pPr algn="r">
              <a:defRPr sz="1200"/>
            </a:lvl1pPr>
          </a:lstStyle>
          <a:p>
            <a:fld id="{48AEF76B-3757-4A0B-AF93-28494465C1DD}" type="datetimeFigureOut">
              <a:rPr lang="en-US" smtClean="0"/>
              <a:pPr/>
              <a:t>4/5/2018</a:t>
            </a:fld>
            <a:endParaRPr lang="en-US" dirty="0"/>
          </a:p>
        </p:txBody>
      </p:sp>
      <p:sp>
        <p:nvSpPr>
          <p:cNvPr id="4" name="Slide Image Placeholder 3"/>
          <p:cNvSpPr>
            <a:spLocks noGrp="1" noRot="1" noChangeAspect="1"/>
          </p:cNvSpPr>
          <p:nvPr>
            <p:ph type="sldImg" idx="2"/>
          </p:nvPr>
        </p:nvSpPr>
        <p:spPr>
          <a:xfrm>
            <a:off x="1160463" y="692150"/>
            <a:ext cx="4619625" cy="3463925"/>
          </a:xfrm>
          <a:prstGeom prst="rect">
            <a:avLst/>
          </a:prstGeom>
          <a:noFill/>
          <a:ln w="12700">
            <a:solidFill>
              <a:prstClr val="black"/>
            </a:solidFill>
          </a:ln>
        </p:spPr>
        <p:txBody>
          <a:bodyPr vert="horz" lIns="92428" tIns="46214" rIns="92428" bIns="46214" rtlCol="0" anchor="ctr"/>
          <a:lstStyle/>
          <a:p>
            <a:endParaRPr lang="en-US" dirty="0"/>
          </a:p>
        </p:txBody>
      </p:sp>
      <p:sp>
        <p:nvSpPr>
          <p:cNvPr id="5" name="Notes Placeholder 4"/>
          <p:cNvSpPr>
            <a:spLocks noGrp="1"/>
          </p:cNvSpPr>
          <p:nvPr>
            <p:ph type="body" sz="quarter" idx="3"/>
          </p:nvPr>
        </p:nvSpPr>
        <p:spPr>
          <a:xfrm>
            <a:off x="693897" y="4387136"/>
            <a:ext cx="5551170" cy="4156234"/>
          </a:xfrm>
          <a:prstGeom prst="rect">
            <a:avLst/>
          </a:prstGeom>
        </p:spPr>
        <p:txBody>
          <a:bodyPr vert="horz" lIns="92428" tIns="46214" rIns="92428" bIns="46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06884" cy="461804"/>
          </a:xfrm>
          <a:prstGeom prst="rect">
            <a:avLst/>
          </a:prstGeom>
        </p:spPr>
        <p:txBody>
          <a:bodyPr vert="horz" lIns="92428" tIns="46214" rIns="92428" bIns="462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0473" y="8772668"/>
            <a:ext cx="3006884" cy="461804"/>
          </a:xfrm>
          <a:prstGeom prst="rect">
            <a:avLst/>
          </a:prstGeom>
        </p:spPr>
        <p:txBody>
          <a:bodyPr vert="horz" lIns="92428" tIns="46214" rIns="92428" bIns="46214"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429091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276">
              <a:defRPr/>
            </a:pPr>
            <a:r>
              <a:rPr lang="en-US" dirty="0"/>
              <a:t>This template can be used as a starter file for presenting training materials in a group setting.</a:t>
            </a:r>
          </a:p>
          <a:p>
            <a:endParaRPr lang="en-US" dirty="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grayscale. Run a test print to make sure your colors work when printed in pure black and white and grayscale.</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a:t>Give a brief overview of the presentation.</a:t>
            </a:r>
            <a:r>
              <a:rPr lang="en-US" baseline="0" dirty="0"/>
              <a:t> D</a:t>
            </a:r>
            <a:r>
              <a:rPr lang="en-US" dirty="0"/>
              <a:t>escribe the major focus of the presentation and why it is important.</a:t>
            </a:r>
          </a:p>
          <a:p>
            <a:pPr>
              <a:lnSpc>
                <a:spcPct val="80000"/>
              </a:lnSpc>
            </a:pPr>
            <a:r>
              <a:rPr lang="en-US" dirty="0"/>
              <a:t>Introduce each of the major topics.</a:t>
            </a:r>
          </a:p>
          <a:p>
            <a:r>
              <a:rPr lang="en-US" dirty="0"/>
              <a:t>To provide a road map for the audience, you</a:t>
            </a:r>
            <a:r>
              <a:rPr lang="en-US" baseline="0" dirty="0"/>
              <a:t> can </a:t>
            </a:r>
            <a:r>
              <a:rPr lang="en-US" dirty="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defRPr/>
            </a:pPr>
            <a:r>
              <a:rPr lang="en-US" dirty="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4/5/2018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4/5/2018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25.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notesSlide" Target="../notesSlides/notesSlide11.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3.xml"/><Relationship Id="rId7" Type="http://schemas.openxmlformats.org/officeDocument/2006/relationships/image" Target="../media/image30.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scaldwell@mwrd.dst.co.us" TargetMode="External"/><Relationship Id="rId7" Type="http://schemas.openxmlformats.org/officeDocument/2006/relationships/hyperlink" Target="http://www.google.com/url?sa=i&amp;rct=j&amp;q=&amp;esrc=s&amp;frm=1&amp;source=images&amp;cd=&amp;cad=rja&amp;uact=8&amp;ved=0CAcQjRxqFQoTCLDSu_uy_McCFRYZkgodfJIDdQ&amp;url=http://www.keepcalm-o-matic.co.uk/p/the-end-thank-you-for-watching-2/&amp;psig=AFQjCNGYNMiqpZ4UODSfI5Qe2Mn3dadB9w&amp;ust=144252186579621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lmaag@mwrd.dst.co.us" TargetMode="External"/><Relationship Id="rId4" Type="http://schemas.openxmlformats.org/officeDocument/2006/relationships/hyperlink" Target="mailto:srenter@mwrd.dst.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24000" y="1676400"/>
            <a:ext cx="7467600" cy="1905000"/>
          </a:xfrm>
          <a:ln>
            <a:noFill/>
          </a:ln>
        </p:spPr>
        <p:txBody>
          <a:bodyPr>
            <a:normAutofit/>
          </a:bodyPr>
          <a:lstStyle/>
          <a:p>
            <a:pPr algn="ctr"/>
            <a:r>
              <a:rPr lang="en-US" sz="2500" cap="none" dirty="0">
                <a:solidFill>
                  <a:srgbClr val="336699"/>
                </a:solidFill>
              </a:rPr>
              <a:t>Metro Wastewater Reclamation District</a:t>
            </a:r>
            <a:br>
              <a:rPr lang="en-US" sz="2500" cap="none" dirty="0">
                <a:solidFill>
                  <a:srgbClr val="336699"/>
                </a:solidFill>
              </a:rPr>
            </a:br>
            <a:endParaRPr lang="en-US" sz="2500" dirty="0">
              <a:solidFill>
                <a:srgbClr val="336699"/>
              </a:solidFill>
            </a:endParaRPr>
          </a:p>
        </p:txBody>
      </p:sp>
      <p:sp>
        <p:nvSpPr>
          <p:cNvPr id="3" name="Subtitle 2"/>
          <p:cNvSpPr>
            <a:spLocks noGrp="1"/>
          </p:cNvSpPr>
          <p:nvPr>
            <p:ph type="subTitle" idx="1"/>
            <p:custDataLst>
              <p:tags r:id="rId3"/>
            </p:custDataLst>
          </p:nvPr>
        </p:nvSpPr>
        <p:spPr>
          <a:xfrm>
            <a:off x="1524000" y="2362200"/>
            <a:ext cx="7467600" cy="1219200"/>
          </a:xfrm>
        </p:spPr>
        <p:txBody>
          <a:bodyPr>
            <a:noAutofit/>
          </a:bodyPr>
          <a:lstStyle/>
          <a:p>
            <a:pPr algn="ctr"/>
            <a:r>
              <a:rPr lang="en-US" sz="4000" dirty="0">
                <a:solidFill>
                  <a:srgbClr val="0099CC"/>
                </a:solidFill>
                <a:latin typeface="Calibri" panose="020F0502020204030204" pitchFamily="34" charset="0"/>
              </a:rPr>
              <a:t>Dental Amalgam Control Program</a:t>
            </a:r>
          </a:p>
          <a:p>
            <a:pPr algn="ctr"/>
            <a:r>
              <a:rPr lang="en-US" sz="4000" dirty="0">
                <a:solidFill>
                  <a:srgbClr val="0099CC"/>
                </a:solidFill>
                <a:latin typeface="Calibri" panose="020F0502020204030204" pitchFamily="34" charset="0"/>
              </a:rPr>
              <a:t>Implementation &amp; Training</a:t>
            </a:r>
          </a:p>
        </p:txBody>
      </p:sp>
      <p:pic>
        <p:nvPicPr>
          <p:cNvPr id="5"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6312" y="228600"/>
            <a:ext cx="8077200" cy="1143000"/>
          </a:xfrm>
        </p:spPr>
        <p:txBody>
          <a:bodyPr>
            <a:normAutofit fontScale="90000"/>
          </a:bodyPr>
          <a:lstStyle/>
          <a:p>
            <a:pPr algn="ctr"/>
            <a:r>
              <a:rPr lang="en-US" dirty="0">
                <a:solidFill>
                  <a:srgbClr val="336699"/>
                </a:solidFill>
              </a:rPr>
              <a:t>Best Management Practices (BMPs) </a:t>
            </a:r>
            <a:br>
              <a:rPr lang="en-US" sz="2700" dirty="0">
                <a:solidFill>
                  <a:srgbClr val="336699"/>
                </a:solidFill>
              </a:rPr>
            </a:br>
            <a:r>
              <a:rPr lang="en-US" sz="3100" dirty="0">
                <a:solidFill>
                  <a:srgbClr val="336699"/>
                </a:solidFill>
              </a:rPr>
              <a:t>(Continued) </a:t>
            </a: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a:solidFill>
                  <a:srgbClr val="336699"/>
                </a:solidFill>
              </a:rPr>
              <a:t>Best Management Practices (BMPs)</a:t>
            </a:r>
          </a:p>
        </p:txBody>
      </p:sp>
      <p:pic>
        <p:nvPicPr>
          <p:cNvPr id="2051"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629400" y="1066800"/>
            <a:ext cx="2100849"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799" y="1524000"/>
            <a:ext cx="5638801" cy="923330"/>
          </a:xfrm>
          <a:prstGeom prst="rect">
            <a:avLst/>
          </a:prstGeom>
          <a:noFill/>
        </p:spPr>
        <p:txBody>
          <a:bodyPr wrap="square" rtlCol="0">
            <a:spAutoFit/>
          </a:bodyPr>
          <a:lstStyle/>
          <a:p>
            <a:pPr marL="285750" indent="-285750">
              <a:buClr>
                <a:srgbClr val="336699"/>
              </a:buClr>
              <a:buFont typeface="Wingdings" panose="05000000000000000000" pitchFamily="2" charset="2"/>
              <a:buChar char="v"/>
            </a:pPr>
            <a:r>
              <a:rPr lang="en-US" dirty="0">
                <a:solidFill>
                  <a:srgbClr val="00CCFF"/>
                </a:solidFill>
              </a:rPr>
              <a:t>All contact and non-contact amalgam scrap must be salvaged and stored in structurally sound, tightly closed and appropriately labeled containers.  </a:t>
            </a:r>
            <a:endParaRPr lang="en-US" dirty="0"/>
          </a:p>
        </p:txBody>
      </p:sp>
      <p:sp>
        <p:nvSpPr>
          <p:cNvPr id="5" name="TextBox 4"/>
          <p:cNvSpPr txBox="1"/>
          <p:nvPr/>
        </p:nvSpPr>
        <p:spPr>
          <a:xfrm>
            <a:off x="685799" y="2895600"/>
            <a:ext cx="5638801" cy="1477328"/>
          </a:xfrm>
          <a:prstGeom prst="rect">
            <a:avLst/>
          </a:prstGeom>
          <a:noFill/>
        </p:spPr>
        <p:txBody>
          <a:bodyPr wrap="square" rtlCol="0">
            <a:spAutoFit/>
          </a:bodyPr>
          <a:lstStyle/>
          <a:p>
            <a:pPr marL="285750" lvl="0" indent="-285750">
              <a:buClr>
                <a:srgbClr val="336699"/>
              </a:buClr>
              <a:buFont typeface="Wingdings" panose="05000000000000000000" pitchFamily="2" charset="2"/>
              <a:buChar char="v"/>
            </a:pPr>
            <a:r>
              <a:rPr lang="en-US" dirty="0">
                <a:solidFill>
                  <a:srgbClr val="00CCFF"/>
                </a:solidFill>
              </a:rPr>
              <a:t>Recycle ALL amalgam waste by transferring waste to an offsite recycling facility for recycling of mercury or manage and dispose of the waste in accordance with applicable federal, state and local hazardous waste laws and regulations.  </a:t>
            </a:r>
            <a:endParaRPr lang="en-US" dirty="0"/>
          </a:p>
        </p:txBody>
      </p:sp>
      <p:pic>
        <p:nvPicPr>
          <p:cNvPr id="1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5798" y="4495800"/>
            <a:ext cx="5638801" cy="923330"/>
          </a:xfrm>
          <a:prstGeom prst="rect">
            <a:avLst/>
          </a:prstGeom>
          <a:noFill/>
        </p:spPr>
        <p:txBody>
          <a:bodyPr wrap="square" rtlCol="0">
            <a:spAutoFit/>
          </a:bodyPr>
          <a:lstStyle/>
          <a:p>
            <a:pPr marL="285750" lvl="0" indent="-285750">
              <a:buClr>
                <a:srgbClr val="336699"/>
              </a:buClr>
              <a:buFont typeface="Wingdings" panose="05000000000000000000" pitchFamily="2" charset="2"/>
              <a:buChar char="v"/>
            </a:pPr>
            <a:endParaRPr lang="en-US" dirty="0">
              <a:solidFill>
                <a:srgbClr val="00CCFF"/>
              </a:solidFill>
            </a:endParaRPr>
          </a:p>
          <a:p>
            <a:pPr marL="285750" lvl="0" indent="-285750">
              <a:buClr>
                <a:srgbClr val="336699"/>
              </a:buClr>
              <a:buFont typeface="Wingdings" panose="05000000000000000000" pitchFamily="2" charset="2"/>
              <a:buChar char="v"/>
            </a:pPr>
            <a:r>
              <a:rPr lang="en-US" b="1" dirty="0">
                <a:solidFill>
                  <a:srgbClr val="00CCFF"/>
                </a:solidFill>
              </a:rPr>
              <a:t>At no time should amalgam waste be disposed of or flushed down the drain or toilet!</a:t>
            </a:r>
            <a:endParaRPr lang="en-US" dirty="0">
              <a:solidFill>
                <a:srgbClr val="00CCFF"/>
              </a:solidFill>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3657600"/>
            <a:ext cx="2324100" cy="20955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84582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10</a:t>
            </a:r>
          </a:p>
        </p:txBody>
      </p:sp>
    </p:spTree>
    <p:custDataLst>
      <p:tags r:id="rId1"/>
    </p:custDataLst>
    <p:extLst>
      <p:ext uri="{BB962C8B-B14F-4D97-AF65-F5344CB8AC3E}">
        <p14:creationId xmlns:p14="http://schemas.microsoft.com/office/powerpoint/2010/main" val="6291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2000"/>
                                  </p:stCondLst>
                                  <p:iterate type="lt">
                                    <p:tmPct val="0"/>
                                  </p:iterate>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1000"/>
                                        <p:tgtEl>
                                          <p:spTgt spid="8">
                                            <p:txEl>
                                              <p:pRg st="1" end="1"/>
                                            </p:txEl>
                                          </p:spTgt>
                                        </p:tgtEl>
                                      </p:cBhvr>
                                    </p:animEffect>
                                    <p:anim calcmode="lin" valueType="num">
                                      <p:cBhvr>
                                        <p:cTn id="3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15" presetClass="emph" presetSubtype="0" nodeType="afterEffect">
                                  <p:stCondLst>
                                    <p:cond delay="2000"/>
                                  </p:stCondLst>
                                  <p:iterate type="lt">
                                    <p:tmAbs val="25"/>
                                  </p:iterate>
                                  <p:childTnLst>
                                    <p:set>
                                      <p:cBhvr override="childStyle">
                                        <p:cTn id="34" dur="1000"/>
                                        <p:tgtEl>
                                          <p:spTgt spid="8">
                                            <p:txEl>
                                              <p:pRg st="1" end="1"/>
                                            </p:txEl>
                                          </p:spTgt>
                                        </p:tgtEl>
                                        <p:attrNameLst>
                                          <p:attrName>style.fontWeight</p:attrName>
                                        </p:attrNameLst>
                                      </p:cBhvr>
                                      <p:to>
                                        <p:strVal val="bold"/>
                                      </p:to>
                                    </p:set>
                                  </p:childTnLst>
                                </p:cTn>
                              </p:par>
                            </p:childTnLst>
                          </p:cTn>
                        </p:par>
                        <p:par>
                          <p:cTn id="35" fill="hold">
                            <p:stCondLst>
                              <p:cond delay="12675"/>
                            </p:stCondLst>
                            <p:childTnLst>
                              <p:par>
                                <p:cTn id="36" presetID="1" presetClass="entr" presetSubtype="0" fill="hold" nodeType="afterEffect">
                                  <p:stCondLst>
                                    <p:cond delay="1500"/>
                                  </p:stCondLst>
                                  <p:childTnLst>
                                    <p:set>
                                      <p:cBhvr>
                                        <p:cTn id="37"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763000" y="6019800"/>
            <a:ext cx="365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ctr"/>
            <a:r>
              <a:rPr lang="en-US" dirty="0">
                <a:solidFill>
                  <a:srgbClr val="336699"/>
                </a:solidFill>
              </a:rPr>
              <a:t>Best Management Practices (BMPs) </a:t>
            </a:r>
            <a:br>
              <a:rPr lang="en-US" sz="2700" dirty="0">
                <a:solidFill>
                  <a:srgbClr val="336699"/>
                </a:solidFill>
              </a:rPr>
            </a:br>
            <a:r>
              <a:rPr lang="en-US" sz="3100" dirty="0">
                <a:solidFill>
                  <a:srgbClr val="336699"/>
                </a:solidFill>
              </a:rPr>
              <a:t>(Continued) </a:t>
            </a:r>
            <a:endParaRPr lang="en-US" sz="3100" dirty="0"/>
          </a:p>
        </p:txBody>
      </p:sp>
      <p:sp>
        <p:nvSpPr>
          <p:cNvPr id="4" name="Content Placeholder 2"/>
          <p:cNvSpPr>
            <a:spLocks noGrp="1"/>
          </p:cNvSpPr>
          <p:nvPr>
            <p:ph idx="1"/>
          </p:nvPr>
        </p:nvSpPr>
        <p:spPr/>
        <p:txBody>
          <a:bodyPr>
            <a:noAutofit/>
          </a:bodyPr>
          <a:lstStyle/>
          <a:p>
            <a:pPr>
              <a:buClr>
                <a:srgbClr val="336699"/>
              </a:buClr>
              <a:buFont typeface="Wingdings" panose="05000000000000000000" pitchFamily="2" charset="2"/>
              <a:buChar char="v"/>
            </a:pPr>
            <a:r>
              <a:rPr lang="en-US" sz="1800" dirty="0">
                <a:solidFill>
                  <a:srgbClr val="00CCFF"/>
                </a:solidFill>
              </a:rPr>
              <a:t>Only use non-chlorine, non-oxidizing disinfectants and neutral cleaners.  Chlorinated, oxidizing cleaners will cause mercury to dissolve and pass through the amalgam separator system.  </a:t>
            </a:r>
            <a:endParaRPr lang="en-US" sz="1800" dirty="0">
              <a:solidFill>
                <a:srgbClr val="0099CC"/>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4198" y="3246120"/>
            <a:ext cx="1740802"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2514600"/>
            <a:ext cx="243743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3200400"/>
            <a:ext cx="2362200" cy="523220"/>
          </a:xfrm>
          <a:prstGeom prst="rect">
            <a:avLst/>
          </a:prstGeom>
          <a:noFill/>
        </p:spPr>
        <p:txBody>
          <a:bodyPr wrap="square" rtlCol="0">
            <a:spAutoFit/>
          </a:bodyPr>
          <a:lstStyle/>
          <a:p>
            <a:r>
              <a:rPr lang="en-US" sz="1400" dirty="0">
                <a:solidFill>
                  <a:schemeClr val="tx2"/>
                </a:solidFill>
              </a:rPr>
              <a:t>Examples of non-chlorine, </a:t>
            </a:r>
          </a:p>
          <a:p>
            <a:r>
              <a:rPr lang="en-US" sz="1400" dirty="0">
                <a:solidFill>
                  <a:schemeClr val="tx2"/>
                </a:solidFill>
              </a:rPr>
              <a:t>non-oxidizing disinfectants</a:t>
            </a:r>
          </a:p>
        </p:txBody>
      </p:sp>
      <p:cxnSp>
        <p:nvCxnSpPr>
          <p:cNvPr id="7" name="Straight Arrow Connector 6"/>
          <p:cNvCxnSpPr/>
          <p:nvPr/>
        </p:nvCxnSpPr>
        <p:spPr>
          <a:xfrm flipH="1">
            <a:off x="2061436" y="3703621"/>
            <a:ext cx="156435" cy="411179"/>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3657600"/>
            <a:ext cx="685800" cy="11686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22913" y="5888037"/>
            <a:ext cx="3316287"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4582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11</a:t>
            </a:r>
          </a:p>
        </p:txBody>
      </p:sp>
      <p:pic>
        <p:nvPicPr>
          <p:cNvPr id="3" name="Pictur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27820" y="4114800"/>
            <a:ext cx="2468880" cy="2468880"/>
          </a:xfrm>
          <a:prstGeom prst="rect">
            <a:avLst/>
          </a:prstGeom>
        </p:spPr>
      </p:pic>
    </p:spTree>
    <p:extLst>
      <p:ext uri="{BB962C8B-B14F-4D97-AF65-F5344CB8AC3E}">
        <p14:creationId xmlns:p14="http://schemas.microsoft.com/office/powerpoint/2010/main" val="27141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5" presetClass="entr" presetSubtype="0" fill="hold" nodeType="after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2000"/>
                                        <p:tgtEl>
                                          <p:spTgt spid="1027"/>
                                        </p:tgtEl>
                                      </p:cBhvr>
                                    </p:animEffect>
                                    <p:anim calcmode="lin" valueType="num">
                                      <p:cBhvr>
                                        <p:cTn id="34" dur="2000" fill="hold"/>
                                        <p:tgtEl>
                                          <p:spTgt spid="1027"/>
                                        </p:tgtEl>
                                        <p:attrNameLst>
                                          <p:attrName>ppt_w</p:attrName>
                                        </p:attrNameLst>
                                      </p:cBhvr>
                                      <p:tavLst>
                                        <p:tav tm="0" fmla="#ppt_w*sin(2.5*pi*$)">
                                          <p:val>
                                            <p:fltVal val="0"/>
                                          </p:val>
                                        </p:tav>
                                        <p:tav tm="100000">
                                          <p:val>
                                            <p:fltVal val="1"/>
                                          </p:val>
                                        </p:tav>
                                      </p:tavLst>
                                    </p:anim>
                                    <p:anim calcmode="lin" valueType="num">
                                      <p:cBhvr>
                                        <p:cTn id="35" dur="2000" fill="hold"/>
                                        <p:tgtEl>
                                          <p:spTgt spid="1027"/>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1" presetClass="entr" presetSubtype="0" fill="hold" nodeType="afterEffect">
                                  <p:stCondLst>
                                    <p:cond delay="1500"/>
                                  </p:stCondLst>
                                  <p:childTnLst>
                                    <p:set>
                                      <p:cBhvr>
                                        <p:cTn id="38" dur="1" fill="hold">
                                          <p:stCondLst>
                                            <p:cond delay="999"/>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6312" y="228600"/>
            <a:ext cx="8077200" cy="1143000"/>
          </a:xfrm>
        </p:spPr>
        <p:txBody>
          <a:bodyPr>
            <a:normAutofit fontScale="90000"/>
          </a:bodyPr>
          <a:lstStyle/>
          <a:p>
            <a:pPr algn="ctr"/>
            <a:r>
              <a:rPr lang="en-US" dirty="0">
                <a:solidFill>
                  <a:srgbClr val="336699"/>
                </a:solidFill>
              </a:rPr>
              <a:t>Best Management Practices (BMPs) </a:t>
            </a:r>
            <a:br>
              <a:rPr lang="en-US" sz="2700" dirty="0">
                <a:solidFill>
                  <a:srgbClr val="336699"/>
                </a:solidFill>
              </a:rPr>
            </a:br>
            <a:r>
              <a:rPr lang="en-US" sz="3100" dirty="0">
                <a:solidFill>
                  <a:srgbClr val="336699"/>
                </a:solidFill>
              </a:rPr>
              <a:t>(Continued) </a:t>
            </a:r>
          </a:p>
        </p:txBody>
      </p:sp>
      <p:sp>
        <p:nvSpPr>
          <p:cNvPr id="3" name="Content Placeholder 2"/>
          <p:cNvSpPr>
            <a:spLocks noGrp="1"/>
          </p:cNvSpPr>
          <p:nvPr>
            <p:ph idx="1"/>
          </p:nvPr>
        </p:nvSpPr>
        <p:spPr>
          <a:xfrm>
            <a:off x="533400" y="1676401"/>
            <a:ext cx="8458200" cy="1295400"/>
          </a:xfrm>
        </p:spPr>
        <p:txBody>
          <a:bodyPr>
            <a:noAutofit/>
          </a:bodyPr>
          <a:lstStyle/>
          <a:p>
            <a:pPr lvl="0">
              <a:buClr>
                <a:srgbClr val="336699"/>
              </a:buClr>
              <a:buFont typeface="Wingdings" panose="05000000000000000000" pitchFamily="2" charset="2"/>
              <a:buChar char="v"/>
            </a:pPr>
            <a:r>
              <a:rPr lang="en-US" sz="1800" dirty="0">
                <a:solidFill>
                  <a:srgbClr val="009ED6"/>
                </a:solidFill>
              </a:rPr>
              <a:t>All dental facilities must certify annually (by December 31), that all BMPs were followed.  All certifications must be signed by an authorized representative of the dental facility.</a:t>
            </a: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772400" y="990600"/>
            <a:ext cx="926800" cy="6422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a:solidFill>
                  <a:srgbClr val="336699"/>
                </a:solidFill>
              </a:rPr>
              <a:t>Best Management Practices (BMPs)</a:t>
            </a:r>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05401" y="2590800"/>
            <a:ext cx="2461849" cy="3200400"/>
          </a:xfrm>
          <a:prstGeom prst="rect">
            <a:avLst/>
          </a:prstGeom>
          <a:ln>
            <a:solidFill>
              <a:schemeClr val="accent1"/>
            </a:solidFill>
          </a:ln>
        </p:spPr>
      </p:pic>
      <p:pic>
        <p:nvPicPr>
          <p:cNvPr id="9"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057400" y="2590800"/>
            <a:ext cx="2461848" cy="3200400"/>
          </a:xfrm>
          <a:prstGeom prst="rect">
            <a:avLst/>
          </a:prstGeom>
          <a:ln>
            <a:solidFill>
              <a:schemeClr val="accent1"/>
            </a:solidFill>
          </a:ln>
        </p:spPr>
      </p:pic>
      <p:sp>
        <p:nvSpPr>
          <p:cNvPr id="12" name="TextBox 11"/>
          <p:cNvSpPr txBox="1"/>
          <p:nvPr/>
        </p:nvSpPr>
        <p:spPr>
          <a:xfrm>
            <a:off x="84582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12</a:t>
            </a:r>
          </a:p>
        </p:txBody>
      </p:sp>
    </p:spTree>
    <p:custDataLst>
      <p:tags r:id="rId1"/>
    </p:custDataLst>
    <p:extLst>
      <p:ext uri="{BB962C8B-B14F-4D97-AF65-F5344CB8AC3E}">
        <p14:creationId xmlns:p14="http://schemas.microsoft.com/office/powerpoint/2010/main" val="28646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1500"/>
                                  </p:stCondLst>
                                  <p:childTnLst>
                                    <p:set>
                                      <p:cBhvr>
                                        <p:cTn id="12"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971800"/>
            <a:ext cx="7315200" cy="981075"/>
          </a:xfrm>
        </p:spPr>
        <p:txBody>
          <a:bodyPr>
            <a:normAutofit/>
          </a:bodyPr>
          <a:lstStyle/>
          <a:p>
            <a:pPr algn="ctr"/>
            <a:r>
              <a:rPr lang="en-US" cap="none" dirty="0">
                <a:solidFill>
                  <a:srgbClr val="336699"/>
                </a:solidFill>
              </a:rPr>
              <a:t>Quiz #1</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13</a:t>
            </a:r>
          </a:p>
        </p:txBody>
      </p:sp>
    </p:spTree>
    <p:extLst>
      <p:ext uri="{BB962C8B-B14F-4D97-AF65-F5344CB8AC3E}">
        <p14:creationId xmlns:p14="http://schemas.microsoft.com/office/powerpoint/2010/main" val="5949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81000"/>
            <a:ext cx="8077200" cy="914400"/>
          </a:xfrm>
        </p:spPr>
        <p:txBody>
          <a:bodyPr>
            <a:normAutofit/>
          </a:bodyPr>
          <a:lstStyle/>
          <a:p>
            <a:pPr algn="ctr"/>
            <a:r>
              <a:rPr lang="en-US" sz="4000" dirty="0">
                <a:solidFill>
                  <a:srgbClr val="336699"/>
                </a:solidFill>
              </a:rPr>
              <a:t>Quiz #1</a:t>
            </a:r>
          </a:p>
        </p:txBody>
      </p:sp>
      <p:sp>
        <p:nvSpPr>
          <p:cNvPr id="3" name="Content Placeholder 2"/>
          <p:cNvSpPr>
            <a:spLocks noGrp="1"/>
          </p:cNvSpPr>
          <p:nvPr>
            <p:ph idx="1"/>
          </p:nvPr>
        </p:nvSpPr>
        <p:spPr>
          <a:xfrm>
            <a:off x="726312" y="1219200"/>
            <a:ext cx="8265288" cy="4953000"/>
          </a:xfrm>
        </p:spPr>
        <p:txBody>
          <a:bodyPr>
            <a:noAutofit/>
          </a:bodyPr>
          <a:lstStyle/>
          <a:p>
            <a:pPr marL="457200" lvl="1" indent="-457200">
              <a:spcBef>
                <a:spcPts val="380"/>
              </a:spcBef>
              <a:buClr>
                <a:srgbClr val="336699"/>
              </a:buClr>
              <a:buSzPct val="95000"/>
              <a:buFont typeface="+mj-lt"/>
              <a:buAutoNum type="arabicPeriod"/>
            </a:pPr>
            <a:r>
              <a:rPr lang="en-US" sz="1800" dirty="0">
                <a:solidFill>
                  <a:srgbClr val="0099CC"/>
                </a:solidFill>
              </a:rPr>
              <a:t>All contact and non-contact amalgam scrap must be salvaged and stored in:</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Brown paper bags.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Structurally sound, tightly closed and appropriately labeled containers.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Fish bowls.</a:t>
            </a:r>
          </a:p>
          <a:p>
            <a:pPr marL="457200" lvl="1" indent="-457200">
              <a:spcBef>
                <a:spcPts val="380"/>
              </a:spcBef>
              <a:buClr>
                <a:srgbClr val="336699"/>
              </a:buClr>
              <a:buSzPct val="95000"/>
              <a:buFont typeface="+mj-lt"/>
              <a:buAutoNum type="arabicPeriod" startAt="2"/>
            </a:pPr>
            <a:r>
              <a:rPr lang="en-US" sz="1800" dirty="0">
                <a:solidFill>
                  <a:srgbClr val="0099CC"/>
                </a:solidFill>
              </a:rPr>
              <a:t>All amalgam waste should be disposed of by:  </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Transferring waste to an off-site mercury recycling facility.</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Disposing of the waste in accordance with applicable federal, state and local hazardous waste laws and regulations.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All of the above.</a:t>
            </a:r>
          </a:p>
          <a:p>
            <a:pPr marL="457200" lvl="1" indent="-457200">
              <a:spcBef>
                <a:spcPts val="600"/>
              </a:spcBef>
              <a:buClr>
                <a:srgbClr val="336699"/>
              </a:buClr>
              <a:buSzPct val="95000"/>
              <a:buFont typeface="+mj-lt"/>
              <a:buAutoNum type="arabicPeriod" startAt="3"/>
            </a:pPr>
            <a:r>
              <a:rPr lang="en-US" sz="1800" dirty="0">
                <a:solidFill>
                  <a:srgbClr val="0099CC"/>
                </a:solidFill>
              </a:rPr>
              <a:t>It is okay to flush amalgam waste down the drain or toilet:  </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True</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False</a:t>
            </a:r>
            <a:endParaRPr lang="en-US" sz="2000" dirty="0">
              <a:solidFill>
                <a:srgbClr val="00CCFF"/>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a:solidFill>
                  <a:srgbClr val="336699"/>
                </a:solidFill>
              </a:rPr>
              <a:t>Quiz #1</a:t>
            </a:r>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14</a:t>
            </a:r>
          </a:p>
        </p:txBody>
      </p:sp>
    </p:spTree>
    <p:custDataLst>
      <p:tags r:id="rId1"/>
    </p:custDataLst>
    <p:extLst>
      <p:ext uri="{BB962C8B-B14F-4D97-AF65-F5344CB8AC3E}">
        <p14:creationId xmlns:p14="http://schemas.microsoft.com/office/powerpoint/2010/main" val="266625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nodeType="afterEffect">
                                  <p:stCondLst>
                                    <p:cond delay="150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4" fill="hold"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10" presetClass="exit" presetSubtype="0" fill="hold" nodeType="afterEffect">
                                  <p:stCondLst>
                                    <p:cond delay="3000"/>
                                  </p:stCondLst>
                                  <p:childTnLst>
                                    <p:animEffect transition="out" filter="fade">
                                      <p:cBhvr>
                                        <p:cTn id="26" dur="1000"/>
                                        <p:tgtEl>
                                          <p:spTgt spid="3">
                                            <p:txEl>
                                              <p:pRg st="1" end="1"/>
                                            </p:txEl>
                                          </p:spTgt>
                                        </p:tgtEl>
                                      </p:cBhvr>
                                    </p:animEffect>
                                    <p:set>
                                      <p:cBhvr>
                                        <p:cTn id="27" dur="1" fill="hold">
                                          <p:stCondLst>
                                            <p:cond delay="999"/>
                                          </p:stCondLst>
                                        </p:cTn>
                                        <p:tgtEl>
                                          <p:spTgt spid="3">
                                            <p:txEl>
                                              <p:pRg st="1" end="1"/>
                                            </p:txEl>
                                          </p:spTgt>
                                        </p:tgtEl>
                                        <p:attrNameLst>
                                          <p:attrName>style.visibility</p:attrName>
                                        </p:attrNameLst>
                                      </p:cBhvr>
                                      <p:to>
                                        <p:strVal val="hidden"/>
                                      </p:to>
                                    </p:set>
                                  </p:childTnLst>
                                </p:cTn>
                              </p:par>
                              <p:par>
                                <p:cTn id="28" presetID="10" presetClass="exit" presetSubtype="0" fill="hold" nodeType="withEffect">
                                  <p:stCondLst>
                                    <p:cond delay="2750"/>
                                  </p:stCondLst>
                                  <p:childTnLst>
                                    <p:animEffect transition="out" filter="fade">
                                      <p:cBhvr>
                                        <p:cTn id="29" dur="1000"/>
                                        <p:tgtEl>
                                          <p:spTgt spid="3">
                                            <p:txEl>
                                              <p:pRg st="3" end="3"/>
                                            </p:txEl>
                                          </p:spTgt>
                                        </p:tgtEl>
                                      </p:cBhvr>
                                    </p:animEffect>
                                    <p:set>
                                      <p:cBhvr>
                                        <p:cTn id="30" dur="1" fill="hold">
                                          <p:stCondLst>
                                            <p:cond delay="999"/>
                                          </p:stCondLst>
                                        </p:cTn>
                                        <p:tgtEl>
                                          <p:spTgt spid="3">
                                            <p:txEl>
                                              <p:pRg st="3" end="3"/>
                                            </p:txEl>
                                          </p:spTgt>
                                        </p:tgtEl>
                                        <p:attrNameLst>
                                          <p:attrName>style.visibility</p:attrName>
                                        </p:attrNameLst>
                                      </p:cBhvr>
                                      <p:to>
                                        <p:strVal val="hidden"/>
                                      </p:to>
                                    </p:set>
                                  </p:childTnLst>
                                </p:cTn>
                              </p:par>
                            </p:childTnLst>
                          </p:cTn>
                        </p:par>
                        <p:par>
                          <p:cTn id="31" fill="hold">
                            <p:stCondLst>
                              <p:cond delay="13500"/>
                            </p:stCondLst>
                            <p:childTnLst>
                              <p:par>
                                <p:cTn id="32" presetID="15" presetClass="emph" presetSubtype="0" nodeType="afterEffect">
                                  <p:stCondLst>
                                    <p:cond delay="1000"/>
                                  </p:stCondLst>
                                  <p:iterate type="lt">
                                    <p:tmAbs val="0"/>
                                  </p:iterate>
                                  <p:childTnLst>
                                    <p:set>
                                      <p:cBhvr override="childStyle">
                                        <p:cTn id="33" dur="3000"/>
                                        <p:tgtEl>
                                          <p:spTgt spid="3">
                                            <p:txEl>
                                              <p:pRg st="2" end="2"/>
                                            </p:txEl>
                                          </p:spTgt>
                                        </p:tgtEl>
                                        <p:attrNameLst>
                                          <p:attrName>style.fontWeight</p:attrName>
                                        </p:attrNameLst>
                                      </p:cBhvr>
                                      <p:to>
                                        <p:strVal val="bold"/>
                                      </p:to>
                                    </p:set>
                                  </p:childTnLst>
                                </p:cTn>
                              </p:par>
                            </p:childTnLst>
                          </p:cTn>
                        </p:par>
                        <p:par>
                          <p:cTn id="34" fill="hold">
                            <p:stCondLst>
                              <p:cond delay="17500"/>
                            </p:stCondLst>
                            <p:childTnLst>
                              <p:par>
                                <p:cTn id="35" presetID="2" presetClass="entr" presetSubtype="4" fill="hold" nodeType="afterEffect">
                                  <p:stCondLst>
                                    <p:cond delay="100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0"/>
                            </p:stCondLst>
                            <p:childTnLst>
                              <p:par>
                                <p:cTn id="40" presetID="2" presetClass="entr" presetSubtype="4" fill="hold" nodeType="afterEffect">
                                  <p:stCondLst>
                                    <p:cond delay="100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1500"/>
                            </p:stCondLst>
                            <p:childTnLst>
                              <p:par>
                                <p:cTn id="45" presetID="2" presetClass="entr" presetSubtype="4" fill="hold" nodeType="afterEffect">
                                  <p:stCondLst>
                                    <p:cond delay="150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4000"/>
                            </p:stCondLst>
                            <p:childTnLst>
                              <p:par>
                                <p:cTn id="50" presetID="2" presetClass="entr" presetSubtype="4" fill="hold" nodeType="afterEffect">
                                  <p:stCondLst>
                                    <p:cond delay="3000"/>
                                  </p:stCondLst>
                                  <p:iterate type="lt">
                                    <p:tmPct val="0"/>
                                  </p:iterate>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8000"/>
                            </p:stCondLst>
                            <p:childTnLst>
                              <p:par>
                                <p:cTn id="55" presetID="15" presetClass="emph" presetSubtype="0" nodeType="afterEffect">
                                  <p:stCondLst>
                                    <p:cond delay="2000"/>
                                  </p:stCondLst>
                                  <p:iterate type="lt">
                                    <p:tmAbs val="25"/>
                                  </p:iterate>
                                  <p:childTnLst>
                                    <p:set>
                                      <p:cBhvr override="childStyle">
                                        <p:cTn id="56" dur="3000"/>
                                        <p:tgtEl>
                                          <p:spTgt spid="3">
                                            <p:txEl>
                                              <p:pRg st="7" end="7"/>
                                            </p:txEl>
                                          </p:spTgt>
                                        </p:tgtEl>
                                        <p:attrNameLst>
                                          <p:attrName>style.fontWeight</p:attrName>
                                        </p:attrNameLst>
                                      </p:cBhvr>
                                      <p:to>
                                        <p:strVal val="bold"/>
                                      </p:to>
                                    </p:set>
                                  </p:childTnLst>
                                </p:cTn>
                              </p:par>
                            </p:childTnLst>
                          </p:cTn>
                        </p:par>
                        <p:par>
                          <p:cTn id="57" fill="hold">
                            <p:stCondLst>
                              <p:cond delay="33325"/>
                            </p:stCondLst>
                            <p:childTnLst>
                              <p:par>
                                <p:cTn id="58" presetID="2" presetClass="entr" presetSubtype="4" fill="hold" nodeType="afterEffect">
                                  <p:stCondLst>
                                    <p:cond delay="1500"/>
                                  </p:stCondLst>
                                  <p:iterate type="lt">
                                    <p:tmPct val="0"/>
                                  </p:iterate>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2" fill="hold">
                            <p:stCondLst>
                              <p:cond delay="35825"/>
                            </p:stCondLst>
                            <p:childTnLst>
                              <p:par>
                                <p:cTn id="63" presetID="2" presetClass="entr" presetSubtype="4" fill="hold" nodeType="afterEffect">
                                  <p:stCondLst>
                                    <p:cond delay="1500"/>
                                  </p:stCondLst>
                                  <p:iterate type="lt">
                                    <p:tmPct val="0"/>
                                  </p:iterate>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8325"/>
                            </p:stCondLst>
                            <p:childTnLst>
                              <p:par>
                                <p:cTn id="68" presetID="2" presetClass="entr" presetSubtype="4" fill="hold" nodeType="afterEffect">
                                  <p:stCondLst>
                                    <p:cond delay="3000"/>
                                  </p:stCondLst>
                                  <p:iterate type="lt">
                                    <p:tmPct val="0"/>
                                  </p:iterate>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additive="base">
                                        <p:cTn id="7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1"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42325"/>
                            </p:stCondLst>
                            <p:childTnLst>
                              <p:par>
                                <p:cTn id="73" presetID="10" presetClass="exit" presetSubtype="0" fill="hold" nodeType="afterEffect">
                                  <p:stCondLst>
                                    <p:cond delay="3000"/>
                                  </p:stCondLst>
                                  <p:iterate type="lt">
                                    <p:tmPct val="0"/>
                                  </p:iterate>
                                  <p:childTnLst>
                                    <p:animEffect transition="out" filter="fade">
                                      <p:cBhvr>
                                        <p:cTn id="74" dur="1000"/>
                                        <p:tgtEl>
                                          <p:spTgt spid="3">
                                            <p:txEl>
                                              <p:pRg st="9" end="9"/>
                                            </p:txEl>
                                          </p:spTgt>
                                        </p:tgtEl>
                                      </p:cBhvr>
                                    </p:animEffect>
                                    <p:set>
                                      <p:cBhvr>
                                        <p:cTn id="75" dur="1" fill="hold">
                                          <p:stCondLst>
                                            <p:cond delay="999"/>
                                          </p:stCondLst>
                                        </p:cTn>
                                        <p:tgtEl>
                                          <p:spTgt spid="3">
                                            <p:txEl>
                                              <p:pRg st="9" end="9"/>
                                            </p:txEl>
                                          </p:spTgt>
                                        </p:tgtEl>
                                        <p:attrNameLst>
                                          <p:attrName>style.visibility</p:attrName>
                                        </p:attrNameLst>
                                      </p:cBhvr>
                                      <p:to>
                                        <p:strVal val="hidden"/>
                                      </p:to>
                                    </p:set>
                                  </p:childTnLst>
                                </p:cTn>
                              </p:par>
                            </p:childTnLst>
                          </p:cTn>
                        </p:par>
                        <p:par>
                          <p:cTn id="76" fill="hold">
                            <p:stCondLst>
                              <p:cond delay="46325"/>
                            </p:stCondLst>
                            <p:childTnLst>
                              <p:par>
                                <p:cTn id="77" presetID="15" presetClass="emph" presetSubtype="0" nodeType="afterEffect">
                                  <p:stCondLst>
                                    <p:cond delay="2000"/>
                                  </p:stCondLst>
                                  <p:iterate type="lt">
                                    <p:tmAbs val="25"/>
                                  </p:iterate>
                                  <p:childTnLst>
                                    <p:set>
                                      <p:cBhvr override="childStyle">
                                        <p:cTn id="78" dur="3000"/>
                                        <p:tgtEl>
                                          <p:spTgt spid="3">
                                            <p:txEl>
                                              <p:pRg st="10" end="10"/>
                                            </p:txEl>
                                          </p:spTgt>
                                        </p:tgtEl>
                                        <p:attrNameLst>
                                          <p:attrName>style.fontWeight</p:attrName>
                                        </p:attrNameLst>
                                      </p:cBhvr>
                                      <p:to>
                                        <p:strVal val="bold"/>
                                      </p:to>
                                    </p:set>
                                  </p:childTnLst>
                                </p:cTn>
                              </p:par>
                            </p:childTnLst>
                          </p:cTn>
                        </p:par>
                        <p:par>
                          <p:cTn id="79" fill="hold">
                            <p:stCondLst>
                              <p:cond delay="51425"/>
                            </p:stCondLst>
                            <p:childTnLst>
                              <p:par>
                                <p:cTn id="80" presetID="1" presetClass="entr" presetSubtype="0" fill="hold" nodeType="afterEffect">
                                  <p:stCondLst>
                                    <p:cond delay="1500"/>
                                  </p:stCondLst>
                                  <p:childTnLst>
                                    <p:set>
                                      <p:cBhvr>
                                        <p:cTn id="81"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990600"/>
          </a:xfrm>
        </p:spPr>
        <p:txBody>
          <a:bodyPr>
            <a:normAutofit fontScale="90000"/>
          </a:bodyPr>
          <a:lstStyle/>
          <a:p>
            <a:pPr algn="ctr"/>
            <a:r>
              <a:rPr lang="en-US" sz="4000" dirty="0">
                <a:solidFill>
                  <a:srgbClr val="336699"/>
                </a:solidFill>
              </a:rPr>
              <a:t>Quiz #1</a:t>
            </a:r>
            <a:br>
              <a:rPr lang="en-US" sz="4000" dirty="0">
                <a:solidFill>
                  <a:srgbClr val="336699"/>
                </a:solidFill>
              </a:rPr>
            </a:br>
            <a:r>
              <a:rPr lang="en-US" sz="2200" dirty="0">
                <a:solidFill>
                  <a:srgbClr val="336699"/>
                </a:solidFill>
              </a:rPr>
              <a:t>(Continued)</a:t>
            </a:r>
          </a:p>
        </p:txBody>
      </p:sp>
      <p:sp>
        <p:nvSpPr>
          <p:cNvPr id="3" name="Content Placeholder 2"/>
          <p:cNvSpPr>
            <a:spLocks noGrp="1"/>
          </p:cNvSpPr>
          <p:nvPr>
            <p:ph idx="1"/>
          </p:nvPr>
        </p:nvSpPr>
        <p:spPr>
          <a:xfrm>
            <a:off x="726310" y="1371600"/>
            <a:ext cx="8265289" cy="4833937"/>
          </a:xfrm>
        </p:spPr>
        <p:txBody>
          <a:bodyPr>
            <a:noAutofit/>
          </a:bodyPr>
          <a:lstStyle/>
          <a:p>
            <a:pPr marL="457200" lvl="1" indent="-457200">
              <a:spcBef>
                <a:spcPts val="380"/>
              </a:spcBef>
              <a:buClr>
                <a:srgbClr val="336699"/>
              </a:buClr>
              <a:buSzPct val="95000"/>
              <a:buFont typeface="+mj-lt"/>
              <a:buAutoNum type="arabicPeriod" startAt="4"/>
            </a:pPr>
            <a:r>
              <a:rPr lang="en-US" sz="1800" dirty="0">
                <a:solidFill>
                  <a:srgbClr val="0099CC"/>
                </a:solidFill>
              </a:rPr>
              <a:t>How often should BMP Certifications be submitted to the Metro District?</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Monthly</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Annually</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Quarterly</a:t>
            </a:r>
          </a:p>
          <a:p>
            <a:pPr marL="457200" lvl="1" indent="-457200">
              <a:spcBef>
                <a:spcPts val="380"/>
              </a:spcBef>
              <a:buClr>
                <a:srgbClr val="336699"/>
              </a:buClr>
              <a:buSzPct val="95000"/>
              <a:buFont typeface="+mj-lt"/>
              <a:buAutoNum type="arabicPeriod" startAt="5"/>
            </a:pPr>
            <a:r>
              <a:rPr lang="en-US" sz="1800" dirty="0">
                <a:solidFill>
                  <a:srgbClr val="0099CC"/>
                </a:solidFill>
              </a:rPr>
              <a:t>What should your office do with the Dental Amalgam Control Program Advisor?</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Post it in a prominent location</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Throw it away</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Mail it back to the Metro District</a:t>
            </a:r>
          </a:p>
          <a:p>
            <a:pPr marL="457200" lvl="1" indent="-457200">
              <a:spcBef>
                <a:spcPts val="380"/>
              </a:spcBef>
              <a:buClr>
                <a:srgbClr val="336699"/>
              </a:buClr>
              <a:buSzPct val="95000"/>
              <a:buFont typeface="+mj-lt"/>
              <a:buAutoNum type="arabicPeriod" startAt="6"/>
            </a:pPr>
            <a:r>
              <a:rPr lang="en-US" sz="1800" dirty="0">
                <a:solidFill>
                  <a:srgbClr val="0099CC"/>
                </a:solidFill>
              </a:rPr>
              <a:t>Dental facilities should only use the following types of cleaners: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Only bleach and chlorine.</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Non-chlorine or non-oxidizing disinfectants and neutral cleaners.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None – A little dirt never hurt anyone.</a:t>
            </a:r>
          </a:p>
          <a:p>
            <a:pPr marL="0" lvl="1" indent="0">
              <a:spcBef>
                <a:spcPts val="380"/>
              </a:spcBef>
              <a:spcAft>
                <a:spcPts val="600"/>
              </a:spcAft>
              <a:buClr>
                <a:srgbClr val="336699"/>
              </a:buClr>
              <a:buSzPct val="95000"/>
              <a:buNone/>
            </a:pPr>
            <a:endParaRPr lang="en-US" sz="2000" b="1"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a:solidFill>
                  <a:srgbClr val="336699"/>
                </a:solidFill>
              </a:rPr>
              <a:t>Quiz #1</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15</a:t>
            </a:r>
          </a:p>
        </p:txBody>
      </p:sp>
    </p:spTree>
    <p:custDataLst>
      <p:tags r:id="rId1"/>
    </p:custDataLst>
    <p:extLst>
      <p:ext uri="{BB962C8B-B14F-4D97-AF65-F5344CB8AC3E}">
        <p14:creationId xmlns:p14="http://schemas.microsoft.com/office/powerpoint/2010/main" val="5939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nodeType="afterEffect">
                                  <p:stCondLst>
                                    <p:cond delay="150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4" fill="hold"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500"/>
                            </p:stCondLst>
                            <p:childTnLst>
                              <p:par>
                                <p:cTn id="25" presetID="1" presetClass="exit" presetSubtype="0" fill="hold" nodeType="afterEffect">
                                  <p:stCondLst>
                                    <p:cond delay="3000"/>
                                  </p:stCondLst>
                                  <p:childTnLst>
                                    <p:set>
                                      <p:cBhvr>
                                        <p:cTn id="26" dur="1" fill="hold">
                                          <p:stCondLst>
                                            <p:cond delay="999"/>
                                          </p:stCondLst>
                                        </p:cTn>
                                        <p:tgtEl>
                                          <p:spTgt spid="3">
                                            <p:txEl>
                                              <p:pRg st="1" end="1"/>
                                            </p:txEl>
                                          </p:spTgt>
                                        </p:tgtEl>
                                        <p:attrNameLst>
                                          <p:attrName>style.visibility</p:attrName>
                                        </p:attrNameLst>
                                      </p:cBhvr>
                                      <p:to>
                                        <p:strVal val="hidden"/>
                                      </p:to>
                                    </p:set>
                                  </p:childTnLst>
                                </p:cTn>
                              </p:par>
                              <p:par>
                                <p:cTn id="27" presetID="1" presetClass="exit" presetSubtype="0" fill="hold" nodeType="withEffect">
                                  <p:stCondLst>
                                    <p:cond delay="3000"/>
                                  </p:stCondLst>
                                  <p:childTnLst>
                                    <p:set>
                                      <p:cBhvr>
                                        <p:cTn id="28" dur="1" fill="hold">
                                          <p:stCondLst>
                                            <p:cond delay="999"/>
                                          </p:stCondLst>
                                        </p:cTn>
                                        <p:tgtEl>
                                          <p:spTgt spid="3">
                                            <p:txEl>
                                              <p:pRg st="3" end="3"/>
                                            </p:txEl>
                                          </p:spTgt>
                                        </p:tgtEl>
                                        <p:attrNameLst>
                                          <p:attrName>style.visibility</p:attrName>
                                        </p:attrNameLst>
                                      </p:cBhvr>
                                      <p:to>
                                        <p:strVal val="hidden"/>
                                      </p:to>
                                    </p:set>
                                  </p:childTnLst>
                                </p:cTn>
                              </p:par>
                            </p:childTnLst>
                          </p:cTn>
                        </p:par>
                        <p:par>
                          <p:cTn id="29" fill="hold">
                            <p:stCondLst>
                              <p:cond delay="13500"/>
                            </p:stCondLst>
                            <p:childTnLst>
                              <p:par>
                                <p:cTn id="30" presetID="15" presetClass="emph" presetSubtype="0" nodeType="afterEffect">
                                  <p:stCondLst>
                                    <p:cond delay="1000"/>
                                  </p:stCondLst>
                                  <p:iterate type="lt">
                                    <p:tmAbs val="25"/>
                                  </p:iterate>
                                  <p:childTnLst>
                                    <p:set>
                                      <p:cBhvr override="childStyle">
                                        <p:cTn id="31" dur="3000"/>
                                        <p:tgtEl>
                                          <p:spTgt spid="3">
                                            <p:txEl>
                                              <p:pRg st="2" end="2"/>
                                            </p:txEl>
                                          </p:spTgt>
                                        </p:tgtEl>
                                        <p:attrNameLst>
                                          <p:attrName>style.fontWeight</p:attrName>
                                        </p:attrNameLst>
                                      </p:cBhvr>
                                      <p:to>
                                        <p:strVal val="bold"/>
                                      </p:to>
                                    </p:set>
                                  </p:childTnLst>
                                </p:cTn>
                              </p:par>
                            </p:childTnLst>
                          </p:cTn>
                        </p:par>
                        <p:par>
                          <p:cTn id="32" fill="hold">
                            <p:stCondLst>
                              <p:cond delay="17675"/>
                            </p:stCondLst>
                            <p:childTnLst>
                              <p:par>
                                <p:cTn id="33" presetID="2" presetClass="entr" presetSubtype="4" fill="hold" nodeType="afterEffect">
                                  <p:stCondLst>
                                    <p:cond delay="100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9675"/>
                            </p:stCondLst>
                            <p:childTnLst>
                              <p:par>
                                <p:cTn id="38" presetID="2" presetClass="entr" presetSubtype="4" fill="hold" nodeType="afterEffect">
                                  <p:stCondLst>
                                    <p:cond delay="1500"/>
                                  </p:stCondLst>
                                  <p:iterate type="lt">
                                    <p:tmPct val="0"/>
                                  </p:iterate>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2175"/>
                            </p:stCondLst>
                            <p:childTnLst>
                              <p:par>
                                <p:cTn id="43" presetID="2" presetClass="entr" presetSubtype="4" fill="hold" nodeType="afterEffect">
                                  <p:stCondLst>
                                    <p:cond delay="150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4675"/>
                            </p:stCondLst>
                            <p:childTnLst>
                              <p:par>
                                <p:cTn id="48" presetID="2" presetClass="entr" presetSubtype="4" fill="hold" nodeType="afterEffect">
                                  <p:stCondLst>
                                    <p:cond delay="150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2" fill="hold">
                            <p:stCondLst>
                              <p:cond delay="27175"/>
                            </p:stCondLst>
                            <p:childTnLst>
                              <p:par>
                                <p:cTn id="53" presetID="1" presetClass="exit" presetSubtype="0" fill="hold" nodeType="afterEffect">
                                  <p:stCondLst>
                                    <p:cond delay="3000"/>
                                  </p:stCondLst>
                                  <p:childTnLst>
                                    <p:set>
                                      <p:cBhvr>
                                        <p:cTn id="54" dur="1" fill="hold">
                                          <p:stCondLst>
                                            <p:cond delay="999"/>
                                          </p:stCondLst>
                                        </p:cTn>
                                        <p:tgtEl>
                                          <p:spTgt spid="3">
                                            <p:txEl>
                                              <p:pRg st="6" end="6"/>
                                            </p:txEl>
                                          </p:spTgt>
                                        </p:tgtEl>
                                        <p:attrNameLst>
                                          <p:attrName>style.visibility</p:attrName>
                                        </p:attrNameLst>
                                      </p:cBhvr>
                                      <p:to>
                                        <p:strVal val="hidden"/>
                                      </p:to>
                                    </p:set>
                                  </p:childTnLst>
                                </p:cTn>
                              </p:par>
                              <p:par>
                                <p:cTn id="55" presetID="1" presetClass="exit" presetSubtype="0" fill="hold" nodeType="withEffect">
                                  <p:stCondLst>
                                    <p:cond delay="3000"/>
                                  </p:stCondLst>
                                  <p:childTnLst>
                                    <p:set>
                                      <p:cBhvr>
                                        <p:cTn id="56" dur="1" fill="hold">
                                          <p:stCondLst>
                                            <p:cond delay="999"/>
                                          </p:stCondLst>
                                        </p:cTn>
                                        <p:tgtEl>
                                          <p:spTgt spid="3">
                                            <p:txEl>
                                              <p:pRg st="7" end="7"/>
                                            </p:txEl>
                                          </p:spTgt>
                                        </p:tgtEl>
                                        <p:attrNameLst>
                                          <p:attrName>style.visibility</p:attrName>
                                        </p:attrNameLst>
                                      </p:cBhvr>
                                      <p:to>
                                        <p:strVal val="hidden"/>
                                      </p:to>
                                    </p:set>
                                  </p:childTnLst>
                                </p:cTn>
                              </p:par>
                              <p:par>
                                <p:cTn id="57" presetID="15" presetClass="emph" presetSubtype="0" nodeType="withEffect">
                                  <p:stCondLst>
                                    <p:cond delay="4000"/>
                                  </p:stCondLst>
                                  <p:iterate type="lt">
                                    <p:tmAbs val="25"/>
                                  </p:iterate>
                                  <p:childTnLst>
                                    <p:set>
                                      <p:cBhvr override="childStyle">
                                        <p:cTn id="58" dur="3000"/>
                                        <p:tgtEl>
                                          <p:spTgt spid="3">
                                            <p:txEl>
                                              <p:pRg st="5" end="5"/>
                                            </p:txEl>
                                          </p:spTgt>
                                        </p:tgtEl>
                                        <p:attrNameLst>
                                          <p:attrName>style.fontWeight</p:attrName>
                                        </p:attrNameLst>
                                      </p:cBhvr>
                                      <p:to>
                                        <p:strVal val="bold"/>
                                      </p:to>
                                    </p:set>
                                  </p:childTnLst>
                                </p:cTn>
                              </p:par>
                            </p:childTnLst>
                          </p:cTn>
                        </p:par>
                        <p:par>
                          <p:cTn id="59" fill="hold">
                            <p:stCondLst>
                              <p:cond delay="34800"/>
                            </p:stCondLst>
                            <p:childTnLst>
                              <p:par>
                                <p:cTn id="60" presetID="2" presetClass="entr" presetSubtype="4" fill="hold" nodeType="afterEffect">
                                  <p:stCondLst>
                                    <p:cond delay="100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4" fill="hold">
                            <p:stCondLst>
                              <p:cond delay="36800"/>
                            </p:stCondLst>
                            <p:childTnLst>
                              <p:par>
                                <p:cTn id="65" presetID="2" presetClass="entr" presetSubtype="4" fill="hold" nodeType="afterEffect">
                                  <p:stCondLst>
                                    <p:cond delay="150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9" fill="hold">
                            <p:stCondLst>
                              <p:cond delay="39300"/>
                            </p:stCondLst>
                            <p:childTnLst>
                              <p:par>
                                <p:cTn id="70" presetID="2" presetClass="entr" presetSubtype="4" fill="hold" nodeType="afterEffect">
                                  <p:stCondLst>
                                    <p:cond delay="1500"/>
                                  </p:stCondLst>
                                  <p:iterate type="lt">
                                    <p:tmPct val="0"/>
                                  </p:iterate>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41800"/>
                            </p:stCondLst>
                            <p:childTnLst>
                              <p:par>
                                <p:cTn id="75" presetID="2" presetClass="entr" presetSubtype="4" fill="hold" nodeType="afterEffect">
                                  <p:stCondLst>
                                    <p:cond delay="150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4300"/>
                            </p:stCondLst>
                            <p:childTnLst>
                              <p:par>
                                <p:cTn id="80" presetID="1" presetClass="exit" presetSubtype="0" fill="hold" nodeType="afterEffect">
                                  <p:stCondLst>
                                    <p:cond delay="3000"/>
                                  </p:stCondLst>
                                  <p:childTnLst>
                                    <p:set>
                                      <p:cBhvr>
                                        <p:cTn id="81" dur="1" fill="hold">
                                          <p:stCondLst>
                                            <p:cond delay="999"/>
                                          </p:stCondLst>
                                        </p:cTn>
                                        <p:tgtEl>
                                          <p:spTgt spid="3">
                                            <p:txEl>
                                              <p:pRg st="9" end="9"/>
                                            </p:txEl>
                                          </p:spTgt>
                                        </p:tgtEl>
                                        <p:attrNameLst>
                                          <p:attrName>style.visibility</p:attrName>
                                        </p:attrNameLst>
                                      </p:cBhvr>
                                      <p:to>
                                        <p:strVal val="hidden"/>
                                      </p:to>
                                    </p:set>
                                  </p:childTnLst>
                                </p:cTn>
                              </p:par>
                              <p:par>
                                <p:cTn id="82" presetID="1" presetClass="exit" presetSubtype="0" fill="hold" nodeType="withEffect">
                                  <p:stCondLst>
                                    <p:cond delay="3000"/>
                                  </p:stCondLst>
                                  <p:childTnLst>
                                    <p:set>
                                      <p:cBhvr>
                                        <p:cTn id="83" dur="1" fill="hold">
                                          <p:stCondLst>
                                            <p:cond delay="999"/>
                                          </p:stCondLst>
                                        </p:cTn>
                                        <p:tgtEl>
                                          <p:spTgt spid="3">
                                            <p:txEl>
                                              <p:pRg st="11" end="11"/>
                                            </p:txEl>
                                          </p:spTgt>
                                        </p:tgtEl>
                                        <p:attrNameLst>
                                          <p:attrName>style.visibility</p:attrName>
                                        </p:attrNameLst>
                                      </p:cBhvr>
                                      <p:to>
                                        <p:strVal val="hidden"/>
                                      </p:to>
                                    </p:set>
                                  </p:childTnLst>
                                </p:cTn>
                              </p:par>
                              <p:par>
                                <p:cTn id="84" presetID="15" presetClass="emph" presetSubtype="0" nodeType="withEffect">
                                  <p:stCondLst>
                                    <p:cond delay="4000"/>
                                  </p:stCondLst>
                                  <p:iterate type="lt">
                                    <p:tmAbs val="25"/>
                                  </p:iterate>
                                  <p:childTnLst>
                                    <p:set>
                                      <p:cBhvr override="childStyle">
                                        <p:cTn id="85" dur="3000"/>
                                        <p:tgtEl>
                                          <p:spTgt spid="3">
                                            <p:txEl>
                                              <p:pRg st="10" end="10"/>
                                            </p:txEl>
                                          </p:spTgt>
                                        </p:tgtEl>
                                        <p:attrNameLst>
                                          <p:attrName>style.fontWeight</p:attrName>
                                        </p:attrNameLst>
                                      </p:cBhvr>
                                      <p:to>
                                        <p:strVal val="bold"/>
                                      </p:to>
                                    </p:set>
                                  </p:childTnLst>
                                </p:cTn>
                              </p:par>
                            </p:childTnLst>
                          </p:cTn>
                        </p:par>
                        <p:par>
                          <p:cTn id="86" fill="hold">
                            <p:stCondLst>
                              <p:cond delay="52750"/>
                            </p:stCondLst>
                            <p:childTnLst>
                              <p:par>
                                <p:cTn id="87" presetID="1" presetClass="entr" presetSubtype="0" fill="hold" nodeType="afterEffect">
                                  <p:stCondLst>
                                    <p:cond delay="1500"/>
                                  </p:stCondLst>
                                  <p:childTnLst>
                                    <p:set>
                                      <p:cBhvr>
                                        <p:cTn id="88"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8077200" cy="914400"/>
          </a:xfrm>
        </p:spPr>
        <p:txBody>
          <a:bodyPr>
            <a:normAutofit fontScale="90000"/>
          </a:bodyPr>
          <a:lstStyle/>
          <a:p>
            <a:pPr algn="ctr"/>
            <a:r>
              <a:rPr lang="en-US" sz="4000" dirty="0">
                <a:solidFill>
                  <a:srgbClr val="336699"/>
                </a:solidFill>
              </a:rPr>
              <a:t>Quiz #1</a:t>
            </a:r>
            <a:br>
              <a:rPr lang="en-US" sz="4000" dirty="0">
                <a:solidFill>
                  <a:srgbClr val="336699"/>
                </a:solidFill>
              </a:rPr>
            </a:br>
            <a:r>
              <a:rPr lang="en-US" sz="2200" dirty="0">
                <a:solidFill>
                  <a:srgbClr val="336699"/>
                </a:solidFill>
              </a:rPr>
              <a:t>(Continued)</a:t>
            </a:r>
          </a:p>
        </p:txBody>
      </p:sp>
      <p:sp>
        <p:nvSpPr>
          <p:cNvPr id="3" name="Content Placeholder 2"/>
          <p:cNvSpPr>
            <a:spLocks noGrp="1"/>
          </p:cNvSpPr>
          <p:nvPr>
            <p:ph idx="1"/>
          </p:nvPr>
        </p:nvSpPr>
        <p:spPr>
          <a:xfrm>
            <a:off x="726310" y="1295400"/>
            <a:ext cx="8189089" cy="4257675"/>
          </a:xfrm>
        </p:spPr>
        <p:txBody>
          <a:bodyPr>
            <a:noAutofit/>
          </a:bodyPr>
          <a:lstStyle/>
          <a:p>
            <a:pPr marL="457200" lvl="1" indent="-457200">
              <a:spcBef>
                <a:spcPts val="380"/>
              </a:spcBef>
              <a:spcAft>
                <a:spcPts val="600"/>
              </a:spcAft>
              <a:buClr>
                <a:srgbClr val="336699"/>
              </a:buClr>
              <a:buSzPct val="95000"/>
              <a:buFont typeface="+mj-lt"/>
              <a:buAutoNum type="arabicPeriod" startAt="7"/>
            </a:pPr>
            <a:r>
              <a:rPr lang="en-US" sz="1800" dirty="0">
                <a:solidFill>
                  <a:srgbClr val="0099CC"/>
                </a:solidFill>
              </a:rPr>
              <a:t>All dental chairs must be equipped with chair-side traps, and all vacuum pumps equipped with traps or filters.  This equipment must be cleaned and maintained:</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In accordance with the manufacturer’s instructions.</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By staff properly trained to handle disposal of amalgam material.</a:t>
            </a:r>
          </a:p>
          <a:p>
            <a:pPr marL="857250" lvl="2" indent="-457200">
              <a:spcBef>
                <a:spcPts val="380"/>
              </a:spcBef>
              <a:spcAft>
                <a:spcPts val="600"/>
              </a:spcAft>
              <a:buClr>
                <a:srgbClr val="336699"/>
              </a:buClr>
              <a:buSzPct val="95000"/>
              <a:buFont typeface="+mj-lt"/>
              <a:buAutoNum type="alphaLcParenR"/>
            </a:pPr>
            <a:r>
              <a:rPr lang="en-US" sz="1600" dirty="0">
                <a:solidFill>
                  <a:srgbClr val="00CCFF"/>
                </a:solidFill>
              </a:rPr>
              <a:t>All of the above.</a:t>
            </a:r>
          </a:p>
          <a:p>
            <a:pPr marL="857250" lvl="2" indent="-457200">
              <a:spcBef>
                <a:spcPts val="380"/>
              </a:spcBef>
              <a:spcAft>
                <a:spcPts val="600"/>
              </a:spcAft>
              <a:buClr>
                <a:srgbClr val="336699"/>
              </a:buClr>
              <a:buSzPct val="95000"/>
              <a:buFont typeface="+mj-lt"/>
              <a:buAutoNum type="alphaLcParenR"/>
            </a:pPr>
            <a:endParaRPr lang="en-US" sz="1600"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a:solidFill>
                  <a:srgbClr val="336699"/>
                </a:solidFill>
              </a:rPr>
              <a:t>Quiz #1</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16</a:t>
            </a:r>
          </a:p>
        </p:txBody>
      </p:sp>
    </p:spTree>
    <p:custDataLst>
      <p:tags r:id="rId1"/>
    </p:custDataLst>
    <p:extLst>
      <p:ext uri="{BB962C8B-B14F-4D97-AF65-F5344CB8AC3E}">
        <p14:creationId xmlns:p14="http://schemas.microsoft.com/office/powerpoint/2010/main" val="30624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iterate type="lt">
                                    <p:tmPct val="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15" presetClass="emph" presetSubtype="0" nodeType="afterEffect">
                                  <p:stCondLst>
                                    <p:cond delay="2000"/>
                                  </p:stCondLst>
                                  <p:iterate type="lt">
                                    <p:tmAbs val="0"/>
                                  </p:iterate>
                                  <p:childTnLst>
                                    <p:set>
                                      <p:cBhvr override="childStyle">
                                        <p:cTn id="30" dur="3000"/>
                                        <p:tgtEl>
                                          <p:spTgt spid="3">
                                            <p:txEl>
                                              <p:pRg st="3" end="3"/>
                                            </p:txEl>
                                          </p:spTgt>
                                        </p:tgtEl>
                                        <p:attrNameLst>
                                          <p:attrName>style.fontWeight</p:attrName>
                                        </p:attrNameLst>
                                      </p:cBhvr>
                                      <p:to>
                                        <p:strVal val="bold"/>
                                      </p:to>
                                    </p:set>
                                  </p:childTnLst>
                                </p:cTn>
                              </p:par>
                            </p:childTnLst>
                          </p:cTn>
                        </p:par>
                        <p:par>
                          <p:cTn id="31" fill="hold">
                            <p:stCondLst>
                              <p:cond delay="13000"/>
                            </p:stCondLst>
                            <p:childTnLst>
                              <p:par>
                                <p:cTn id="32" presetID="1" presetClass="entr" presetSubtype="0" fill="hold" nodeType="afterEffect">
                                  <p:stCondLst>
                                    <p:cond delay="1500"/>
                                  </p:stCondLst>
                                  <p:childTnLst>
                                    <p:set>
                                      <p:cBhvr>
                                        <p:cTn id="33"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67000"/>
            <a:ext cx="7315200" cy="2209800"/>
          </a:xfrm>
        </p:spPr>
        <p:txBody>
          <a:bodyPr>
            <a:normAutofit fontScale="90000"/>
          </a:bodyPr>
          <a:lstStyle/>
          <a:p>
            <a:pPr algn="ctr"/>
            <a:br>
              <a:rPr lang="en-US" sz="5400" dirty="0">
                <a:solidFill>
                  <a:srgbClr val="336699"/>
                </a:solidFill>
              </a:rPr>
            </a:br>
            <a:r>
              <a:rPr lang="en-US" sz="4400" cap="none" dirty="0">
                <a:solidFill>
                  <a:srgbClr val="336699"/>
                </a:solidFill>
              </a:rPr>
              <a:t>Amalgam Separator Installation &amp; Certification</a:t>
            </a:r>
            <a:br>
              <a:rPr lang="en-US" sz="5400" cap="none" dirty="0">
                <a:solidFill>
                  <a:srgbClr val="336699"/>
                </a:solidFill>
              </a:rPr>
            </a:br>
            <a:r>
              <a:rPr lang="en-US" sz="2000" cap="none" dirty="0">
                <a:solidFill>
                  <a:srgbClr val="336699"/>
                </a:solidFill>
              </a:rPr>
              <a:t>Metro District Rules and Regulations 6.16.1(2)(a)(b)(c)</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17</a:t>
            </a:r>
          </a:p>
        </p:txBody>
      </p:sp>
    </p:spTree>
    <p:extLst>
      <p:ext uri="{BB962C8B-B14F-4D97-AF65-F5344CB8AC3E}">
        <p14:creationId xmlns:p14="http://schemas.microsoft.com/office/powerpoint/2010/main" val="10837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5730" y="0"/>
            <a:ext cx="3581400" cy="733954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3"/>
          <p:cNvSpPr txBox="1">
            <a:spLocks/>
          </p:cNvSpPr>
          <p:nvPr/>
        </p:nvSpPr>
        <p:spPr>
          <a:xfrm>
            <a:off x="762000" y="114299"/>
            <a:ext cx="7924800" cy="1298576"/>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4000" dirty="0">
                <a:solidFill>
                  <a:srgbClr val="336699"/>
                </a:solidFill>
              </a:rPr>
              <a:t>Amalgam Separator </a:t>
            </a:r>
          </a:p>
          <a:p>
            <a:r>
              <a:rPr lang="en-US" sz="4000" dirty="0">
                <a:solidFill>
                  <a:srgbClr val="336699"/>
                </a:solidFill>
              </a:rPr>
              <a:t>Installation &amp; Certification</a:t>
            </a:r>
          </a:p>
        </p:txBody>
      </p:sp>
      <p:sp>
        <p:nvSpPr>
          <p:cNvPr id="57" name="TextBox 56"/>
          <p:cNvSpPr txBox="1"/>
          <p:nvPr/>
        </p:nvSpPr>
        <p:spPr>
          <a:xfrm>
            <a:off x="5562600" y="6504801"/>
            <a:ext cx="3088512" cy="276999"/>
          </a:xfrm>
          <a:prstGeom prst="rect">
            <a:avLst/>
          </a:prstGeom>
          <a:noFill/>
        </p:spPr>
        <p:txBody>
          <a:bodyPr wrap="square" rtlCol="0">
            <a:spAutoFit/>
          </a:bodyPr>
          <a:lstStyle/>
          <a:p>
            <a:r>
              <a:rPr lang="en-US" sz="1200" dirty="0">
                <a:solidFill>
                  <a:srgbClr val="336699"/>
                </a:solidFill>
              </a:rPr>
              <a:t>Amalgam Separator Installation &amp; Certification</a:t>
            </a:r>
          </a:p>
        </p:txBody>
      </p:sp>
      <p:sp>
        <p:nvSpPr>
          <p:cNvPr id="22" name="Rectangle 3"/>
          <p:cNvSpPr txBox="1">
            <a:spLocks/>
          </p:cNvSpPr>
          <p:nvPr/>
        </p:nvSpPr>
        <p:spPr>
          <a:xfrm>
            <a:off x="381000" y="1785937"/>
            <a:ext cx="5638800" cy="423386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Aft>
                <a:spcPts val="800"/>
              </a:spcAft>
              <a:buClr>
                <a:srgbClr val="336699"/>
              </a:buClr>
              <a:buSzPct val="95000"/>
              <a:buNone/>
            </a:pPr>
            <a:r>
              <a:rPr lang="en-US" sz="2000" dirty="0">
                <a:solidFill>
                  <a:srgbClr val="0099CC"/>
                </a:solidFill>
              </a:rPr>
              <a:t>All amalgam-containing wastewater must be discharged through an amalgam separator.</a:t>
            </a:r>
          </a:p>
          <a:p>
            <a:pPr marL="457200" lvl="1" indent="-457200">
              <a:spcAft>
                <a:spcPts val="800"/>
              </a:spcAft>
              <a:buClr>
                <a:srgbClr val="336699"/>
              </a:buClr>
              <a:buSzPct val="95000"/>
              <a:buFont typeface="Wingdings" panose="05000000000000000000" pitchFamily="2" charset="2"/>
              <a:buChar char="v"/>
            </a:pPr>
            <a:r>
              <a:rPr lang="en-US" sz="2000" dirty="0">
                <a:solidFill>
                  <a:srgbClr val="0099CC"/>
                </a:solidFill>
              </a:rPr>
              <a:t>Amalgam separators must comply with ISO 11143 standards, or equivalent, and designed with a minimum removal of 98% solids, unless otherwise approved by the Metro District.</a:t>
            </a:r>
          </a:p>
          <a:p>
            <a:pPr marL="457200" lvl="1" indent="-457200">
              <a:spcAft>
                <a:spcPts val="800"/>
              </a:spcAft>
              <a:buClr>
                <a:srgbClr val="336699"/>
              </a:buClr>
              <a:buSzPct val="95000"/>
              <a:buFont typeface="Wingdings" panose="05000000000000000000" pitchFamily="2" charset="2"/>
              <a:buChar char="v"/>
            </a:pPr>
            <a:r>
              <a:rPr lang="en-US" sz="2000" dirty="0">
                <a:solidFill>
                  <a:srgbClr val="0099CC"/>
                </a:solidFill>
              </a:rPr>
              <a:t>Amalgam separators must be properly sized for the volume and flow of the dental facility’s amalgam wastewater in accordance with the manufacturer’s specifications and recommendations.</a:t>
            </a:r>
          </a:p>
          <a:p>
            <a:pPr marL="457200" lvl="1" indent="-457200">
              <a:spcAft>
                <a:spcPts val="800"/>
              </a:spcAft>
              <a:buClr>
                <a:srgbClr val="336699"/>
              </a:buClr>
              <a:buSzPct val="95000"/>
              <a:buFont typeface="Wingdings" panose="05000000000000000000" pitchFamily="2" charset="2"/>
              <a:buChar char="v"/>
            </a:pPr>
            <a:endParaRPr lang="en-US" dirty="0">
              <a:solidFill>
                <a:srgbClr val="0099CC"/>
              </a:solidFill>
            </a:endParaRPr>
          </a:p>
        </p:txBody>
      </p:sp>
      <p:pic>
        <p:nvPicPr>
          <p:cNvPr id="23" name="Picture 13"/>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428619" y="1582378"/>
            <a:ext cx="2524540" cy="4005873"/>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344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18</a:t>
            </a:r>
          </a:p>
        </p:txBody>
      </p:sp>
    </p:spTree>
    <p:extLst>
      <p:ext uri="{BB962C8B-B14F-4D97-AF65-F5344CB8AC3E}">
        <p14:creationId xmlns:p14="http://schemas.microsoft.com/office/powerpoint/2010/main" val="20328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nodeType="afterEffect">
                                  <p:stCondLst>
                                    <p:cond delay="200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childTnLst>
                                </p:cTn>
                              </p:par>
                            </p:childTnLst>
                          </p:cTn>
                        </p:par>
                        <p:par>
                          <p:cTn id="15" fill="hold">
                            <p:stCondLst>
                              <p:cond delay="4000"/>
                            </p:stCondLst>
                            <p:childTnLst>
                              <p:par>
                                <p:cTn id="16" presetID="10" presetClass="entr" presetSubtype="0" fill="hold" nodeType="afterEffect">
                                  <p:stCondLst>
                                    <p:cond delay="2000"/>
                                  </p:stCondLst>
                                  <p:childTnLst>
                                    <p:set>
                                      <p:cBhvr>
                                        <p:cTn id="17" dur="1" fill="hold">
                                          <p:stCondLst>
                                            <p:cond delay="0"/>
                                          </p:stCondLst>
                                        </p:cTn>
                                        <p:tgtEl>
                                          <p:spTgt spid="22">
                                            <p:txEl>
                                              <p:pRg st="2" end="2"/>
                                            </p:txEl>
                                          </p:spTgt>
                                        </p:tgtEl>
                                        <p:attrNameLst>
                                          <p:attrName>style.visibility</p:attrName>
                                        </p:attrNameLst>
                                      </p:cBhvr>
                                      <p:to>
                                        <p:strVal val="visible"/>
                                      </p:to>
                                    </p:set>
                                    <p:animEffect transition="in" filter="fade">
                                      <p:cBhvr>
                                        <p:cTn id="18" dur="1000"/>
                                        <p:tgtEl>
                                          <p:spTgt spid="22">
                                            <p:txEl>
                                              <p:pRg st="2" end="2"/>
                                            </p:txEl>
                                          </p:spTgt>
                                        </p:tgtEl>
                                      </p:cBhvr>
                                    </p:animEffect>
                                  </p:childTnLst>
                                </p:cTn>
                              </p:par>
                            </p:childTnLst>
                          </p:cTn>
                        </p:par>
                        <p:par>
                          <p:cTn id="19" fill="hold">
                            <p:stCondLst>
                              <p:cond delay="7000"/>
                            </p:stCondLst>
                            <p:childTnLst>
                              <p:par>
                                <p:cTn id="20" presetID="1" presetClass="entr" presetSubtype="0" fill="hold" nodeType="afterEffect">
                                  <p:stCondLst>
                                    <p:cond delay="1500"/>
                                  </p:stCondLst>
                                  <p:childTnLst>
                                    <p:set>
                                      <p:cBhvr>
                                        <p:cTn id="21"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5730" y="0"/>
            <a:ext cx="3581400" cy="733954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3"/>
          <p:cNvSpPr txBox="1">
            <a:spLocks/>
          </p:cNvSpPr>
          <p:nvPr/>
        </p:nvSpPr>
        <p:spPr>
          <a:xfrm>
            <a:off x="762000" y="114298"/>
            <a:ext cx="7924800" cy="1638301"/>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4000" dirty="0">
                <a:solidFill>
                  <a:srgbClr val="336699"/>
                </a:solidFill>
              </a:rPr>
              <a:t>Amalgam Separator </a:t>
            </a:r>
          </a:p>
          <a:p>
            <a:r>
              <a:rPr lang="en-US" sz="4000" dirty="0">
                <a:solidFill>
                  <a:srgbClr val="336699"/>
                </a:solidFill>
              </a:rPr>
              <a:t>Installation &amp; Certification</a:t>
            </a:r>
          </a:p>
          <a:p>
            <a:pPr algn="ctr"/>
            <a:r>
              <a:rPr lang="en-US" sz="2800" dirty="0">
                <a:solidFill>
                  <a:srgbClr val="336699"/>
                </a:solidFill>
              </a:rPr>
              <a:t>(Continued)</a:t>
            </a:r>
          </a:p>
        </p:txBody>
      </p:sp>
      <p:sp>
        <p:nvSpPr>
          <p:cNvPr id="57" name="TextBox 56"/>
          <p:cNvSpPr txBox="1"/>
          <p:nvPr/>
        </p:nvSpPr>
        <p:spPr>
          <a:xfrm>
            <a:off x="5562600" y="6504801"/>
            <a:ext cx="3088512" cy="276999"/>
          </a:xfrm>
          <a:prstGeom prst="rect">
            <a:avLst/>
          </a:prstGeom>
          <a:noFill/>
        </p:spPr>
        <p:txBody>
          <a:bodyPr wrap="square" rtlCol="0">
            <a:spAutoFit/>
          </a:bodyPr>
          <a:lstStyle/>
          <a:p>
            <a:r>
              <a:rPr lang="en-US" sz="1200" dirty="0">
                <a:solidFill>
                  <a:srgbClr val="336699"/>
                </a:solidFill>
              </a:rPr>
              <a:t>Amalgam Separator Installation &amp; Certification</a:t>
            </a:r>
          </a:p>
        </p:txBody>
      </p:sp>
      <p:sp>
        <p:nvSpPr>
          <p:cNvPr id="22" name="Rectangle 3"/>
          <p:cNvSpPr txBox="1">
            <a:spLocks/>
          </p:cNvSpPr>
          <p:nvPr/>
        </p:nvSpPr>
        <p:spPr>
          <a:xfrm>
            <a:off x="381000" y="1828800"/>
            <a:ext cx="487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spcAft>
                <a:spcPts val="800"/>
              </a:spcAft>
              <a:buClr>
                <a:srgbClr val="336699"/>
              </a:buClr>
              <a:buSzPct val="95000"/>
              <a:buFont typeface="Wingdings" panose="05000000000000000000" pitchFamily="2" charset="2"/>
              <a:buChar char="v"/>
            </a:pPr>
            <a:r>
              <a:rPr lang="en-US" sz="2000" dirty="0">
                <a:solidFill>
                  <a:srgbClr val="0099CC"/>
                </a:solidFill>
              </a:rPr>
              <a:t>Amalgam separators must be installed, operated and maintained according to the manufacturer’s specifications.</a:t>
            </a:r>
          </a:p>
          <a:p>
            <a:pPr marL="457200" lvl="1" indent="-457200">
              <a:spcAft>
                <a:spcPts val="800"/>
              </a:spcAft>
              <a:buClr>
                <a:srgbClr val="336699"/>
              </a:buClr>
              <a:buSzPct val="95000"/>
              <a:buFont typeface="Wingdings" panose="05000000000000000000" pitchFamily="2" charset="2"/>
              <a:buChar char="v"/>
            </a:pPr>
            <a:r>
              <a:rPr lang="en-US" altLang="en-US" sz="2000" dirty="0">
                <a:solidFill>
                  <a:srgbClr val="0099CC"/>
                </a:solidFill>
              </a:rPr>
              <a:t>A certification statement must be submitted to the Metro District within 30 days of the installation or replacement of an amalgam separator.  Thereafter, </a:t>
            </a:r>
            <a:r>
              <a:rPr lang="en-US" altLang="en-US" sz="2000" u="sng" dirty="0">
                <a:solidFill>
                  <a:srgbClr val="0099CC"/>
                </a:solidFill>
              </a:rPr>
              <a:t>compliance certifications must be submitted annually </a:t>
            </a:r>
            <a:r>
              <a:rPr lang="en-US" altLang="en-US" sz="2000" dirty="0">
                <a:solidFill>
                  <a:srgbClr val="0099CC"/>
                </a:solidFill>
              </a:rPr>
              <a:t>certifying the separator has been properly used and maintained.</a:t>
            </a:r>
          </a:p>
          <a:p>
            <a:pPr marL="457200" lvl="1" indent="-457200">
              <a:spcAft>
                <a:spcPts val="800"/>
              </a:spcAft>
              <a:buClr>
                <a:srgbClr val="336699"/>
              </a:buClr>
              <a:buSzPct val="95000"/>
              <a:buFont typeface="Wingdings" panose="05000000000000000000" pitchFamily="2" charset="2"/>
              <a:buChar char="v"/>
            </a:pPr>
            <a:r>
              <a:rPr lang="en-US" sz="2000" dirty="0">
                <a:solidFill>
                  <a:srgbClr val="0099CC"/>
                </a:solidFill>
              </a:rPr>
              <a:t>All certifications must be signed by an authorized representative of the dental facility.</a:t>
            </a: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0" y="2057400"/>
            <a:ext cx="2743200" cy="274320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5344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19</a:t>
            </a:r>
          </a:p>
        </p:txBody>
      </p:sp>
    </p:spTree>
    <p:extLst>
      <p:ext uri="{BB962C8B-B14F-4D97-AF65-F5344CB8AC3E}">
        <p14:creationId xmlns:p14="http://schemas.microsoft.com/office/powerpoint/2010/main" val="19365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1000"/>
                                        <p:tgtEl>
                                          <p:spTgt spid="22">
                                            <p:txEl>
                                              <p:pRg st="0" end="0"/>
                                            </p:txEl>
                                          </p:spTgt>
                                        </p:tgtEl>
                                      </p:cBhvr>
                                    </p:animEffect>
                                    <p:anim calcmode="lin" valueType="num">
                                      <p:cBhvr>
                                        <p:cTn id="1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2000"/>
                                  </p:stCondLst>
                                  <p:childTnLst>
                                    <p:set>
                                      <p:cBhvr>
                                        <p:cTn id="18" dur="1" fill="hold">
                                          <p:stCondLst>
                                            <p:cond delay="0"/>
                                          </p:stCondLst>
                                        </p:cTn>
                                        <p:tgtEl>
                                          <p:spTgt spid="22">
                                            <p:txEl>
                                              <p:pRg st="1" end="1"/>
                                            </p:txEl>
                                          </p:spTgt>
                                        </p:tgtEl>
                                        <p:attrNameLst>
                                          <p:attrName>style.visibility</p:attrName>
                                        </p:attrNameLst>
                                      </p:cBhvr>
                                      <p:to>
                                        <p:strVal val="visible"/>
                                      </p:to>
                                    </p:set>
                                    <p:animEffect transition="in" filter="fade">
                                      <p:cBhvr>
                                        <p:cTn id="19" dur="1000"/>
                                        <p:tgtEl>
                                          <p:spTgt spid="22">
                                            <p:txEl>
                                              <p:pRg st="1" end="1"/>
                                            </p:txEl>
                                          </p:spTgt>
                                        </p:tgtEl>
                                      </p:cBhvr>
                                    </p:animEffect>
                                    <p:anim calcmode="lin" valueType="num">
                                      <p:cBhvr>
                                        <p:cTn id="2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250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1000"/>
                                        <p:tgtEl>
                                          <p:spTgt spid="22">
                                            <p:txEl>
                                              <p:pRg st="2" end="2"/>
                                            </p:txEl>
                                          </p:spTgt>
                                        </p:tgtEl>
                                      </p:cBhvr>
                                    </p:animEffect>
                                    <p:anim calcmode="lin" valueType="num">
                                      <p:cBhvr>
                                        <p:cTn id="2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500"/>
                            </p:stCondLst>
                            <p:childTnLst>
                              <p:par>
                                <p:cTn id="29" presetID="1" presetClass="entr" presetSubtype="0" fill="hold" nodeType="afterEffect">
                                  <p:stCondLst>
                                    <p:cond delay="1500"/>
                                  </p:stCondLst>
                                  <p:childTnLst>
                                    <p:set>
                                      <p:cBhvr>
                                        <p:cTn id="30"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4000" dirty="0">
                <a:solidFill>
                  <a:srgbClr val="336699"/>
                </a:solidFill>
              </a:rPr>
              <a:t>Outline</a:t>
            </a:r>
          </a:p>
        </p:txBody>
      </p:sp>
      <p:sp>
        <p:nvSpPr>
          <p:cNvPr id="5" name="Content Placeholder 4"/>
          <p:cNvSpPr>
            <a:spLocks noGrp="1"/>
          </p:cNvSpPr>
          <p:nvPr>
            <p:ph idx="1"/>
            <p:custDataLst>
              <p:tags r:id="rId3"/>
            </p:custDataLst>
          </p:nvPr>
        </p:nvSpPr>
        <p:spPr>
          <a:xfrm>
            <a:off x="762000" y="1596413"/>
            <a:ext cx="8229600" cy="4297363"/>
          </a:xfrm>
        </p:spPr>
        <p:txBody>
          <a:bodyPr>
            <a:normAutofit/>
          </a:bodyPr>
          <a:lstStyle/>
          <a:p>
            <a:pPr>
              <a:spcAft>
                <a:spcPts val="600"/>
              </a:spcAft>
              <a:buClr>
                <a:srgbClr val="336699"/>
              </a:buClr>
              <a:buFont typeface="Wingdings" panose="05000000000000000000" pitchFamily="2" charset="2"/>
              <a:buChar char="v"/>
            </a:pPr>
            <a:r>
              <a:rPr lang="en-US" sz="3000" dirty="0">
                <a:solidFill>
                  <a:srgbClr val="009ED6"/>
                </a:solidFill>
              </a:rPr>
              <a:t>Dental Amalgam Control Program Overview</a:t>
            </a:r>
          </a:p>
          <a:p>
            <a:pPr>
              <a:spcAft>
                <a:spcPts val="600"/>
              </a:spcAft>
              <a:buClr>
                <a:srgbClr val="336699"/>
              </a:buClr>
              <a:buFont typeface="Wingdings" panose="05000000000000000000" pitchFamily="2" charset="2"/>
              <a:buChar char="v"/>
            </a:pPr>
            <a:r>
              <a:rPr lang="en-US" sz="3000" dirty="0">
                <a:solidFill>
                  <a:srgbClr val="009ED6"/>
                </a:solidFill>
              </a:rPr>
              <a:t>Best Management Practices (BMPs)</a:t>
            </a:r>
          </a:p>
          <a:p>
            <a:pPr>
              <a:spcAft>
                <a:spcPts val="600"/>
              </a:spcAft>
              <a:buClr>
                <a:srgbClr val="336699"/>
              </a:buClr>
              <a:buFont typeface="Wingdings" panose="05000000000000000000" pitchFamily="2" charset="2"/>
              <a:buChar char="v"/>
            </a:pPr>
            <a:r>
              <a:rPr lang="en-US" sz="3000" dirty="0">
                <a:solidFill>
                  <a:srgbClr val="009ED6"/>
                </a:solidFill>
              </a:rPr>
              <a:t>Amalgam Separator Installation &amp; Certification</a:t>
            </a:r>
          </a:p>
          <a:p>
            <a:pPr>
              <a:spcAft>
                <a:spcPts val="600"/>
              </a:spcAft>
              <a:buClr>
                <a:srgbClr val="336699"/>
              </a:buClr>
              <a:buFont typeface="Wingdings" panose="05000000000000000000" pitchFamily="2" charset="2"/>
              <a:buChar char="v"/>
            </a:pPr>
            <a:r>
              <a:rPr lang="en-US" sz="3000" dirty="0">
                <a:solidFill>
                  <a:srgbClr val="009ED6"/>
                </a:solidFill>
              </a:rPr>
              <a:t>Operations and Maintenance (O&amp;M) Plan</a:t>
            </a:r>
          </a:p>
          <a:p>
            <a:pPr>
              <a:spcAft>
                <a:spcPts val="600"/>
              </a:spcAft>
              <a:buClr>
                <a:srgbClr val="336699"/>
              </a:buClr>
              <a:buFont typeface="Wingdings" panose="05000000000000000000" pitchFamily="2" charset="2"/>
              <a:buChar char="v"/>
            </a:pPr>
            <a:r>
              <a:rPr lang="en-US" sz="3000" dirty="0">
                <a:solidFill>
                  <a:srgbClr val="009ED6"/>
                </a:solidFill>
              </a:rPr>
              <a:t>Record Keeping Requirements</a:t>
            </a:r>
          </a:p>
          <a:p>
            <a:pPr>
              <a:spcAft>
                <a:spcPts val="600"/>
              </a:spcAft>
              <a:buClr>
                <a:srgbClr val="336699"/>
              </a:buClr>
              <a:buFont typeface="Wingdings" panose="05000000000000000000" pitchFamily="2" charset="2"/>
              <a:buChar char="v"/>
            </a:pPr>
            <a:r>
              <a:rPr lang="en-US" sz="3000" dirty="0">
                <a:solidFill>
                  <a:srgbClr val="009ED6"/>
                </a:solidFill>
              </a:rPr>
              <a:t>Annual Requirements and Inspections </a:t>
            </a:r>
          </a:p>
        </p:txBody>
      </p:sp>
      <p:pic>
        <p:nvPicPr>
          <p:cNvPr id="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10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1" presetClass="entr" presetSubtype="0" fill="hold" nodeType="afterEffect">
                                  <p:stCondLst>
                                    <p:cond delay="1500"/>
                                  </p:stCondLst>
                                  <p:childTnLst>
                                    <p:set>
                                      <p:cBhvr>
                                        <p:cTn id="42"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971800"/>
            <a:ext cx="7315200" cy="1362075"/>
          </a:xfrm>
        </p:spPr>
        <p:txBody>
          <a:bodyPr>
            <a:normAutofit fontScale="90000"/>
          </a:bodyPr>
          <a:lstStyle/>
          <a:p>
            <a:pPr algn="ctr"/>
            <a:br>
              <a:rPr lang="en-US" sz="5400" dirty="0">
                <a:solidFill>
                  <a:srgbClr val="336699"/>
                </a:solidFill>
              </a:rPr>
            </a:br>
            <a:r>
              <a:rPr lang="en-US" sz="4400" cap="none" dirty="0">
                <a:solidFill>
                  <a:srgbClr val="336699"/>
                </a:solidFill>
              </a:rPr>
              <a:t>Operations and Maintenance Plan</a:t>
            </a:r>
            <a:br>
              <a:rPr lang="en-US" sz="4400" cap="none" dirty="0">
                <a:solidFill>
                  <a:srgbClr val="336699"/>
                </a:solidFill>
              </a:rPr>
            </a:br>
            <a:r>
              <a:rPr lang="en-US" sz="2000" cap="none" dirty="0">
                <a:solidFill>
                  <a:srgbClr val="336699"/>
                </a:solidFill>
              </a:rPr>
              <a:t>Metro District Rules and Regulations 6.16.1(3)</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59588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20</a:t>
            </a:r>
          </a:p>
        </p:txBody>
      </p:sp>
    </p:spTree>
    <p:extLst>
      <p:ext uri="{BB962C8B-B14F-4D97-AF65-F5344CB8AC3E}">
        <p14:creationId xmlns:p14="http://schemas.microsoft.com/office/powerpoint/2010/main" val="454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0"/>
            <a:ext cx="1524000" cy="6858000"/>
          </a:xfrm>
          <a:prstGeom prst="rect">
            <a:avLst/>
          </a:prstGeom>
        </p:spPr>
      </p:pic>
      <p:sp>
        <p:nvSpPr>
          <p:cNvPr id="6" name="Title 3"/>
          <p:cNvSpPr txBox="1">
            <a:spLocks/>
          </p:cNvSpPr>
          <p:nvPr/>
        </p:nvSpPr>
        <p:spPr>
          <a:xfrm>
            <a:off x="762000" y="114300"/>
            <a:ext cx="7924800" cy="9144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dirty="0">
                <a:solidFill>
                  <a:srgbClr val="336699"/>
                </a:solidFill>
              </a:rPr>
              <a:t>Operations and Maintenance Plan</a:t>
            </a:r>
            <a:endParaRPr lang="en-US" sz="3400" dirty="0">
              <a:solidFill>
                <a:srgbClr val="336699"/>
              </a:solidFill>
            </a:endParaRPr>
          </a:p>
        </p:txBody>
      </p:sp>
      <p:pic>
        <p:nvPicPr>
          <p:cNvPr id="16" name="Picture 1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140280" y="6504801"/>
            <a:ext cx="2663232" cy="276999"/>
          </a:xfrm>
          <a:prstGeom prst="rect">
            <a:avLst/>
          </a:prstGeom>
          <a:noFill/>
        </p:spPr>
        <p:txBody>
          <a:bodyPr wrap="square" rtlCol="0">
            <a:spAutoFit/>
          </a:bodyPr>
          <a:lstStyle/>
          <a:p>
            <a:r>
              <a:rPr lang="en-US" sz="1200" dirty="0">
                <a:solidFill>
                  <a:srgbClr val="336699"/>
                </a:solidFill>
              </a:rPr>
              <a:t>Operations and  Maintenance Plan</a:t>
            </a:r>
          </a:p>
        </p:txBody>
      </p:sp>
      <p:sp>
        <p:nvSpPr>
          <p:cNvPr id="2" name="TextBox 1"/>
          <p:cNvSpPr txBox="1"/>
          <p:nvPr/>
        </p:nvSpPr>
        <p:spPr>
          <a:xfrm>
            <a:off x="990600" y="838200"/>
            <a:ext cx="8077200" cy="5734903"/>
          </a:xfrm>
          <a:prstGeom prst="rect">
            <a:avLst/>
          </a:prstGeom>
          <a:noFill/>
        </p:spPr>
        <p:txBody>
          <a:bodyPr wrap="square" rtlCol="0">
            <a:spAutoFit/>
          </a:bodyPr>
          <a:lstStyle/>
          <a:p>
            <a:pPr marL="0" lvl="1">
              <a:spcAft>
                <a:spcPts val="800"/>
              </a:spcAft>
              <a:buClr>
                <a:srgbClr val="336699"/>
              </a:buClr>
              <a:buSzPct val="95000"/>
            </a:pPr>
            <a:r>
              <a:rPr lang="en-US" sz="2000" dirty="0">
                <a:solidFill>
                  <a:srgbClr val="0099CC"/>
                </a:solidFill>
              </a:rPr>
              <a:t>An Operations &amp; Maintenance (O&amp;M) plan is a program used by dental facilities to ensure proper operation and maintenance of all amalgam separators and documentation of maintenance activities.</a:t>
            </a:r>
          </a:p>
          <a:p>
            <a:pPr lvl="1" indent="-457200">
              <a:spcAft>
                <a:spcPts val="800"/>
              </a:spcAft>
              <a:buClr>
                <a:srgbClr val="336699"/>
              </a:buClr>
              <a:buSzPct val="95000"/>
              <a:buFont typeface="Wingdings" panose="05000000000000000000" pitchFamily="2" charset="2"/>
              <a:buChar char="v"/>
            </a:pPr>
            <a:r>
              <a:rPr lang="en-US" sz="2000" dirty="0">
                <a:solidFill>
                  <a:srgbClr val="0099CC"/>
                </a:solidFill>
              </a:rPr>
              <a:t>Required maintenance according to the manufacturer’s recommendations must be performed and documented.</a:t>
            </a:r>
          </a:p>
          <a:p>
            <a:pPr lvl="1" indent="-457200">
              <a:spcAft>
                <a:spcPts val="800"/>
              </a:spcAft>
              <a:buClr>
                <a:srgbClr val="336699"/>
              </a:buClr>
              <a:buSzPct val="95000"/>
              <a:buFont typeface="Wingdings" panose="05000000000000000000" pitchFamily="2" charset="2"/>
              <a:buChar char="v"/>
            </a:pPr>
            <a:r>
              <a:rPr lang="en-US" sz="2000" dirty="0">
                <a:solidFill>
                  <a:srgbClr val="0099CC"/>
                </a:solidFill>
              </a:rPr>
              <a:t>Collection devices must be replaced per manufacturer’s recommendation or when solids reach the full line; whichever comes first.</a:t>
            </a:r>
          </a:p>
          <a:p>
            <a:pPr lvl="1" indent="-457200">
              <a:spcAft>
                <a:spcPts val="800"/>
              </a:spcAft>
              <a:buClr>
                <a:srgbClr val="336699"/>
              </a:buClr>
              <a:buSzPct val="95000"/>
              <a:buFont typeface="Wingdings" panose="05000000000000000000" pitchFamily="2" charset="2"/>
              <a:buChar char="v"/>
            </a:pPr>
            <a:r>
              <a:rPr lang="en-US" sz="2000" dirty="0">
                <a:solidFill>
                  <a:srgbClr val="0099CC"/>
                </a:solidFill>
              </a:rPr>
              <a:t>Amalgam wastes should be transferred to an offsite mercury recycling facility or managed and disposed of in accordance with applicable federal, state and local hazardous waste laws and regulations.</a:t>
            </a:r>
          </a:p>
          <a:p>
            <a:pPr lvl="1" indent="-457200">
              <a:buClr>
                <a:srgbClr val="336699"/>
              </a:buClr>
              <a:buSzPct val="95000"/>
              <a:buFont typeface="Wingdings" panose="05000000000000000000" pitchFamily="2" charset="2"/>
              <a:buChar char="v"/>
            </a:pPr>
            <a:r>
              <a:rPr lang="en-US" sz="2000" dirty="0">
                <a:solidFill>
                  <a:srgbClr val="0099CC"/>
                </a:solidFill>
              </a:rPr>
              <a:t>A monthly visual inspection of the amalgam separator(s) must be performed, and an </a:t>
            </a:r>
            <a:r>
              <a:rPr lang="en-US" sz="2000" u="sng" dirty="0">
                <a:solidFill>
                  <a:srgbClr val="0099CC"/>
                </a:solidFill>
              </a:rPr>
              <a:t>inspection log </a:t>
            </a:r>
            <a:r>
              <a:rPr lang="en-US" sz="2000" dirty="0">
                <a:solidFill>
                  <a:srgbClr val="0099CC"/>
                </a:solidFill>
              </a:rPr>
              <a:t>must be kept with dates and personnel signatures.  This applies to </a:t>
            </a:r>
            <a:r>
              <a:rPr lang="en-US" sz="2000" u="sng" dirty="0">
                <a:solidFill>
                  <a:srgbClr val="0099CC"/>
                </a:solidFill>
              </a:rPr>
              <a:t>all</a:t>
            </a:r>
            <a:r>
              <a:rPr lang="en-US" sz="2000" dirty="0">
                <a:solidFill>
                  <a:srgbClr val="0099CC"/>
                </a:solidFill>
              </a:rPr>
              <a:t> separator models, regardless if the collection canister is clear or opaque.</a:t>
            </a:r>
          </a:p>
          <a:p>
            <a:pPr marL="0" lvl="1">
              <a:buClr>
                <a:srgbClr val="336699"/>
              </a:buClr>
              <a:buSzPct val="95000"/>
            </a:pPr>
            <a:r>
              <a:rPr lang="en-US" sz="2000" dirty="0">
                <a:solidFill>
                  <a:srgbClr val="0099CC"/>
                </a:solidFill>
              </a:rPr>
              <a:t> </a:t>
            </a:r>
          </a:p>
          <a:p>
            <a:pPr marL="0" lvl="1">
              <a:buClr>
                <a:srgbClr val="336699"/>
              </a:buClr>
              <a:buSzPct val="95000"/>
            </a:pPr>
            <a:r>
              <a:rPr lang="en-US" sz="2000" dirty="0">
                <a:solidFill>
                  <a:srgbClr val="0099CC"/>
                </a:solidFill>
              </a:rPr>
              <a:t>(See Example Inspection Log on next slide.)</a:t>
            </a: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21</a:t>
            </a:r>
          </a:p>
        </p:txBody>
      </p:sp>
    </p:spTree>
    <p:extLst>
      <p:ext uri="{BB962C8B-B14F-4D97-AF65-F5344CB8AC3E}">
        <p14:creationId xmlns:p14="http://schemas.microsoft.com/office/powerpoint/2010/main" val="305276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750"/>
                            </p:stCondLst>
                            <p:childTnLst>
                              <p:par>
                                <p:cTn id="11" presetID="42" presetClass="entr" presetSubtype="0" fill="hold" nodeType="afterEffect">
                                  <p:stCondLst>
                                    <p:cond delay="175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2" presetClass="entr" presetSubtype="0" fill="hold" nodeType="afterEffect">
                                  <p:stCondLst>
                                    <p:cond delay="1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8250"/>
                            </p:stCondLst>
                            <p:childTnLst>
                              <p:par>
                                <p:cTn id="23" presetID="42" presetClass="entr" presetSubtype="0" fill="hold" nodeType="afterEffect">
                                  <p:stCondLst>
                                    <p:cond delay="175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42" presetClass="entr" presetSubtype="0" fill="hold" nodeType="afterEffect">
                                  <p:stCondLst>
                                    <p:cond delay="175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750"/>
                            </p:stCondLst>
                            <p:childTnLst>
                              <p:par>
                                <p:cTn id="35" presetID="42" presetClass="entr" presetSubtype="0" fill="hold" nodeType="afterEffect">
                                  <p:stCondLst>
                                    <p:cond delay="175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500"/>
                            </p:stCondLst>
                            <p:childTnLst>
                              <p:par>
                                <p:cTn id="41" presetID="1" presetClass="entr" presetSubtype="0" fill="hold" nodeType="afterEffect">
                                  <p:stCondLst>
                                    <p:cond delay="1500"/>
                                  </p:stCondLst>
                                  <p:childTnLst>
                                    <p:set>
                                      <p:cBhvr>
                                        <p:cTn id="42"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1406768"/>
          </a:xfrm>
        </p:spPr>
        <p:txBody>
          <a:bodyPr>
            <a:normAutofit fontScale="90000"/>
          </a:bodyPr>
          <a:lstStyle/>
          <a:p>
            <a:pPr algn="ctr"/>
            <a:r>
              <a:rPr lang="en-US" sz="2800" dirty="0"/>
              <a:t>Operations and Maintenance Plan</a:t>
            </a:r>
            <a:br>
              <a:rPr lang="en-US" sz="2800" dirty="0"/>
            </a:br>
            <a:r>
              <a:rPr lang="en-US" sz="2800" dirty="0">
                <a:effectLst>
                  <a:outerShdw blurRad="38100" dist="38100" dir="2700000" algn="tl">
                    <a:srgbClr val="000000">
                      <a:alpha val="43137"/>
                    </a:srgbClr>
                  </a:outerShdw>
                </a:effectLst>
              </a:rPr>
              <a:t>Example </a:t>
            </a:r>
            <a:r>
              <a:rPr lang="en-US" sz="2800" dirty="0"/>
              <a:t>Inspection Log</a:t>
            </a:r>
            <a:br>
              <a:rPr lang="en-US" sz="2800" dirty="0"/>
            </a:br>
            <a:br>
              <a:rPr lang="en-US" sz="1800" dirty="0"/>
            </a:br>
            <a:r>
              <a:rPr lang="en-US" sz="1800" dirty="0"/>
              <a:t>(Monthly Visual Inspection of Amalgam Separator(s))</a:t>
            </a:r>
            <a:endParaRPr lang="en-US" sz="1800"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3851888"/>
              </p:ext>
            </p:extLst>
          </p:nvPr>
        </p:nvGraphicFramePr>
        <p:xfrm>
          <a:off x="609600" y="1905000"/>
          <a:ext cx="8305800" cy="26822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70840">
                <a:tc>
                  <a:txBody>
                    <a:bodyPr/>
                    <a:lstStyle/>
                    <a:p>
                      <a:r>
                        <a:rPr lang="en-US" sz="1500" dirty="0">
                          <a:latin typeface="+mn-lt"/>
                        </a:rPr>
                        <a:t>Inspection Date</a:t>
                      </a:r>
                    </a:p>
                  </a:txBody>
                  <a:tcPr/>
                </a:tc>
                <a:tc>
                  <a:txBody>
                    <a:bodyPr/>
                    <a:lstStyle/>
                    <a:p>
                      <a:r>
                        <a:rPr lang="en-US" sz="1500" dirty="0">
                          <a:latin typeface="+mn-lt"/>
                        </a:rPr>
                        <a:t>Employee Name</a:t>
                      </a:r>
                    </a:p>
                  </a:txBody>
                  <a:tcPr/>
                </a:tc>
                <a:tc>
                  <a:txBody>
                    <a:bodyPr/>
                    <a:lstStyle/>
                    <a:p>
                      <a:r>
                        <a:rPr lang="en-US" sz="1500" dirty="0">
                          <a:latin typeface="+mn-lt"/>
                        </a:rPr>
                        <a:t>Employee Signature</a:t>
                      </a:r>
                    </a:p>
                  </a:txBody>
                  <a:tcPr/>
                </a:tc>
                <a:tc>
                  <a:txBody>
                    <a:bodyPr/>
                    <a:lstStyle/>
                    <a:p>
                      <a:r>
                        <a:rPr lang="en-US" sz="1500" dirty="0">
                          <a:latin typeface="+mn-lt"/>
                        </a:rPr>
                        <a:t>Inspection Notes</a:t>
                      </a:r>
                    </a:p>
                  </a:txBody>
                  <a:tcPr/>
                </a:tc>
                <a:extLst>
                  <a:ext uri="{0D108BD9-81ED-4DB2-BD59-A6C34878D82A}">
                    <a16:rowId xmlns:a16="http://schemas.microsoft.com/office/drawing/2014/main" val="10000"/>
                  </a:ext>
                </a:extLst>
              </a:tr>
              <a:tr h="370840">
                <a:tc>
                  <a:txBody>
                    <a:bodyPr/>
                    <a:lstStyle/>
                    <a:p>
                      <a:r>
                        <a:rPr lang="en-US" sz="1500" dirty="0">
                          <a:latin typeface="+mn-lt"/>
                        </a:rPr>
                        <a:t>10/01/15</a:t>
                      </a:r>
                    </a:p>
                  </a:txBody>
                  <a:tcPr/>
                </a:tc>
                <a:tc>
                  <a:txBody>
                    <a:bodyPr/>
                    <a:lstStyle/>
                    <a:p>
                      <a:r>
                        <a:rPr lang="en-US" sz="1500" dirty="0">
                          <a:latin typeface="+mn-lt"/>
                        </a:rPr>
                        <a:t>Jane Doe</a:t>
                      </a:r>
                    </a:p>
                  </a:txBody>
                  <a:tcPr/>
                </a:tc>
                <a:tc>
                  <a:txBody>
                    <a:bodyPr/>
                    <a:lstStyle/>
                    <a:p>
                      <a:r>
                        <a:rPr lang="en-US" sz="1500" dirty="0">
                          <a:latin typeface="+mn-lt"/>
                        </a:rPr>
                        <a:t>_______________________</a:t>
                      </a:r>
                    </a:p>
                  </a:txBody>
                  <a:tcPr/>
                </a:tc>
                <a:tc>
                  <a:txBody>
                    <a:bodyPr/>
                    <a:lstStyle/>
                    <a:p>
                      <a:pPr marL="0" marR="0" algn="l">
                        <a:spcBef>
                          <a:spcPts val="0"/>
                        </a:spcBef>
                        <a:spcAft>
                          <a:spcPts val="0"/>
                        </a:spcAft>
                      </a:pPr>
                      <a:r>
                        <a:rPr lang="en-US" sz="1500" dirty="0">
                          <a:effectLst/>
                          <a:latin typeface="+mn-lt"/>
                          <a:ea typeface="Times New Roman"/>
                          <a:cs typeface="Times New Roman"/>
                        </a:rPr>
                        <a:t>Sludge level below full line.</a:t>
                      </a:r>
                    </a:p>
                  </a:txBody>
                  <a:tcPr marL="68580" marR="68580" marT="0" marB="0"/>
                </a:tc>
                <a:extLst>
                  <a:ext uri="{0D108BD9-81ED-4DB2-BD59-A6C34878D82A}">
                    <a16:rowId xmlns:a16="http://schemas.microsoft.com/office/drawing/2014/main" val="10001"/>
                  </a:ext>
                </a:extLst>
              </a:tr>
              <a:tr h="370840">
                <a:tc>
                  <a:txBody>
                    <a:bodyPr/>
                    <a:lstStyle/>
                    <a:p>
                      <a:pPr>
                        <a:spcBef>
                          <a:spcPts val="0"/>
                        </a:spcBef>
                      </a:pPr>
                      <a:r>
                        <a:rPr lang="en-US" sz="1500" dirty="0">
                          <a:latin typeface="+mn-lt"/>
                        </a:rPr>
                        <a:t>11/01/15</a:t>
                      </a:r>
                    </a:p>
                  </a:txBody>
                  <a:tcPr/>
                </a:tc>
                <a:tc>
                  <a:txBody>
                    <a:bodyPr/>
                    <a:lstStyle/>
                    <a:p>
                      <a:pPr>
                        <a:spcBef>
                          <a:spcPts val="0"/>
                        </a:spcBef>
                      </a:pPr>
                      <a:r>
                        <a:rPr lang="en-US" sz="1500" dirty="0">
                          <a:latin typeface="+mn-lt"/>
                        </a:rPr>
                        <a:t>John Doe</a:t>
                      </a:r>
                    </a:p>
                  </a:txBody>
                  <a:tcPr/>
                </a:tc>
                <a:tc>
                  <a:txBody>
                    <a:bodyPr/>
                    <a:lstStyle/>
                    <a:p>
                      <a:pPr>
                        <a:spcBef>
                          <a:spcPts val="0"/>
                        </a:spcBef>
                      </a:pPr>
                      <a:r>
                        <a:rPr lang="en-US" sz="1500" dirty="0">
                          <a:latin typeface="+mn-lt"/>
                        </a:rPr>
                        <a:t>_______________________</a:t>
                      </a:r>
                    </a:p>
                  </a:txBody>
                  <a:tcPr/>
                </a:tc>
                <a:tc>
                  <a:txBody>
                    <a:bodyPr/>
                    <a:lstStyle/>
                    <a:p>
                      <a:pPr marL="0" marR="0" algn="l">
                        <a:spcBef>
                          <a:spcPts val="0"/>
                        </a:spcBef>
                        <a:spcAft>
                          <a:spcPts val="0"/>
                        </a:spcAft>
                      </a:pPr>
                      <a:r>
                        <a:rPr lang="en-US" sz="1500" dirty="0">
                          <a:effectLst/>
                          <a:latin typeface="+mn-lt"/>
                          <a:ea typeface="Times New Roman"/>
                          <a:cs typeface="Times New Roman"/>
                        </a:rPr>
                        <a:t>Sludge level approaching full line – Ordered new cartridge today.</a:t>
                      </a:r>
                    </a:p>
                  </a:txBody>
                  <a:tcPr marL="68580" marR="68580" marT="0" marB="0"/>
                </a:tc>
                <a:extLst>
                  <a:ext uri="{0D108BD9-81ED-4DB2-BD59-A6C34878D82A}">
                    <a16:rowId xmlns:a16="http://schemas.microsoft.com/office/drawing/2014/main" val="10002"/>
                  </a:ext>
                </a:extLst>
              </a:tr>
              <a:tr h="370840">
                <a:tc>
                  <a:txBody>
                    <a:bodyPr/>
                    <a:lstStyle/>
                    <a:p>
                      <a:r>
                        <a:rPr lang="en-US" sz="1500" dirty="0">
                          <a:latin typeface="+mn-lt"/>
                        </a:rPr>
                        <a:t>12/01/15</a:t>
                      </a:r>
                    </a:p>
                  </a:txBody>
                  <a:tcPr/>
                </a:tc>
                <a:tc>
                  <a:txBody>
                    <a:bodyPr/>
                    <a:lstStyle/>
                    <a:p>
                      <a:r>
                        <a:rPr lang="en-US" sz="1500" dirty="0">
                          <a:latin typeface="+mn-lt"/>
                        </a:rPr>
                        <a:t>Pat Smith</a:t>
                      </a:r>
                    </a:p>
                  </a:txBody>
                  <a:tcPr/>
                </a:tc>
                <a:tc>
                  <a:txBody>
                    <a:bodyPr/>
                    <a:lstStyle/>
                    <a:p>
                      <a:r>
                        <a:rPr lang="en-US" sz="1500" dirty="0">
                          <a:latin typeface="+mn-lt"/>
                        </a:rPr>
                        <a:t>_______________________</a:t>
                      </a:r>
                    </a:p>
                  </a:txBody>
                  <a:tcPr/>
                </a:tc>
                <a:tc>
                  <a:txBody>
                    <a:bodyPr/>
                    <a:lstStyle/>
                    <a:p>
                      <a:r>
                        <a:rPr lang="en-US" sz="1500" dirty="0">
                          <a:latin typeface="+mn-lt"/>
                        </a:rPr>
                        <a:t>Cartridge</a:t>
                      </a:r>
                      <a:r>
                        <a:rPr lang="en-US" sz="1500" baseline="0" dirty="0">
                          <a:latin typeface="+mn-lt"/>
                        </a:rPr>
                        <a:t> replaced today.</a:t>
                      </a:r>
                      <a:endParaRPr lang="en-US" sz="1500" dirty="0">
                        <a:latin typeface="+mn-lt"/>
                      </a:endParaRPr>
                    </a:p>
                  </a:txBody>
                  <a:tcPr/>
                </a:tc>
                <a:extLst>
                  <a:ext uri="{0D108BD9-81ED-4DB2-BD59-A6C34878D82A}">
                    <a16:rowId xmlns:a16="http://schemas.microsoft.com/office/drawing/2014/main" val="10003"/>
                  </a:ext>
                </a:extLst>
              </a:tr>
              <a:tr h="370840">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extLst>
                  <a:ext uri="{0D108BD9-81ED-4DB2-BD59-A6C34878D82A}">
                    <a16:rowId xmlns:a16="http://schemas.microsoft.com/office/drawing/2014/main" val="10004"/>
                  </a:ext>
                </a:extLst>
              </a:tr>
              <a:tr h="370840">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extLst>
                  <a:ext uri="{0D108BD9-81ED-4DB2-BD59-A6C34878D82A}">
                    <a16:rowId xmlns:a16="http://schemas.microsoft.com/office/drawing/2014/main" val="10005"/>
                  </a:ext>
                </a:extLst>
              </a:tr>
              <a:tr h="370840">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tc>
                  <a:txBody>
                    <a:bodyPr/>
                    <a:lstStyle/>
                    <a:p>
                      <a:endParaRPr lang="en-US" sz="1500" dirty="0">
                        <a:latin typeface="+mn-lt"/>
                      </a:endParaRPr>
                    </a:p>
                  </a:txBody>
                  <a:tcPr/>
                </a:tc>
                <a:extLst>
                  <a:ext uri="{0D108BD9-81ED-4DB2-BD59-A6C34878D82A}">
                    <a16:rowId xmlns:a16="http://schemas.microsoft.com/office/drawing/2014/main" val="10006"/>
                  </a:ext>
                </a:extLst>
              </a:tr>
            </a:tbl>
          </a:graphicData>
        </a:graphic>
      </p:graphicFrame>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6477000"/>
            <a:ext cx="2438400" cy="276999"/>
          </a:xfrm>
          <a:prstGeom prst="rect">
            <a:avLst/>
          </a:prstGeom>
          <a:noFill/>
        </p:spPr>
        <p:txBody>
          <a:bodyPr wrap="square" rtlCol="0">
            <a:spAutoFit/>
          </a:bodyPr>
          <a:lstStyle/>
          <a:p>
            <a:r>
              <a:rPr lang="en-US" sz="1200" dirty="0">
                <a:solidFill>
                  <a:srgbClr val="336699"/>
                </a:solidFill>
              </a:rPr>
              <a:t>Operations &amp; Maintenance Plan</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22</a:t>
            </a:r>
          </a:p>
        </p:txBody>
      </p:sp>
    </p:spTree>
    <p:custDataLst>
      <p:tags r:id="rId1"/>
    </p:custDataLst>
    <p:extLst>
      <p:ext uri="{BB962C8B-B14F-4D97-AF65-F5344CB8AC3E}">
        <p14:creationId xmlns:p14="http://schemas.microsoft.com/office/powerpoint/2010/main" val="30962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8153400" cy="1362075"/>
          </a:xfrm>
        </p:spPr>
        <p:txBody>
          <a:bodyPr>
            <a:normAutofit/>
          </a:bodyPr>
          <a:lstStyle/>
          <a:p>
            <a:pPr algn="ctr"/>
            <a:r>
              <a:rPr lang="en-US" cap="none" dirty="0">
                <a:solidFill>
                  <a:srgbClr val="336699"/>
                </a:solidFill>
              </a:rPr>
              <a:t>Record Keeping Requirements</a:t>
            </a:r>
            <a:br>
              <a:rPr lang="en-US" sz="5400" cap="none" dirty="0">
                <a:solidFill>
                  <a:srgbClr val="336699"/>
                </a:solidFill>
              </a:rPr>
            </a:br>
            <a:r>
              <a:rPr lang="en-US" sz="2000" cap="none" dirty="0">
                <a:solidFill>
                  <a:srgbClr val="336699"/>
                </a:solidFill>
              </a:rPr>
              <a:t>Metro District Rules and Regulations 6.16.1(5)</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23</a:t>
            </a:r>
          </a:p>
        </p:txBody>
      </p:sp>
    </p:spTree>
    <p:extLst>
      <p:ext uri="{BB962C8B-B14F-4D97-AF65-F5344CB8AC3E}">
        <p14:creationId xmlns:p14="http://schemas.microsoft.com/office/powerpoint/2010/main" val="12617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solidFill>
                  <a:srgbClr val="336699"/>
                </a:solidFill>
              </a:rPr>
              <a:t>Record Keeping Requirements</a:t>
            </a:r>
          </a:p>
        </p:txBody>
      </p:sp>
      <p:sp>
        <p:nvSpPr>
          <p:cNvPr id="3" name="Content Placeholder 2"/>
          <p:cNvSpPr>
            <a:spLocks noGrp="1"/>
          </p:cNvSpPr>
          <p:nvPr>
            <p:ph idx="1"/>
          </p:nvPr>
        </p:nvSpPr>
        <p:spPr>
          <a:xfrm>
            <a:off x="609600" y="2387263"/>
            <a:ext cx="5071338" cy="3099137"/>
          </a:xfrm>
        </p:spPr>
        <p:txBody>
          <a:bodyPr>
            <a:noAutofit/>
          </a:bodyPr>
          <a:lstStyle/>
          <a:p>
            <a:pPr marL="342900" lvl="1" indent="-342900">
              <a:spcAft>
                <a:spcPts val="800"/>
              </a:spcAft>
              <a:buClr>
                <a:srgbClr val="336699"/>
              </a:buClr>
              <a:buSzPct val="95000"/>
              <a:buFont typeface="Wingdings" panose="05000000000000000000" pitchFamily="2" charset="2"/>
              <a:buChar char="v"/>
            </a:pPr>
            <a:r>
              <a:rPr lang="en-US" sz="2000" dirty="0">
                <a:solidFill>
                  <a:srgbClr val="0099CC"/>
                </a:solidFill>
              </a:rPr>
              <a:t>Receipts or documentation from recycling or disposal facility of all recycling and disposal shipments of amalgam waste;</a:t>
            </a:r>
          </a:p>
          <a:p>
            <a:pPr marL="342900" lvl="1" indent="-342900">
              <a:spcAft>
                <a:spcPts val="800"/>
              </a:spcAft>
              <a:buClr>
                <a:srgbClr val="336699"/>
              </a:buClr>
              <a:buSzPct val="95000"/>
              <a:buFont typeface="Wingdings" panose="05000000000000000000" pitchFamily="2" charset="2"/>
              <a:buChar char="v"/>
            </a:pPr>
            <a:r>
              <a:rPr lang="en-US" sz="2000" dirty="0">
                <a:solidFill>
                  <a:srgbClr val="0099CC"/>
                </a:solidFill>
              </a:rPr>
              <a:t>Logs of amalgam waste removed for the vacuum system or plumbing;</a:t>
            </a:r>
          </a:p>
          <a:p>
            <a:pPr marL="342900" lvl="1" indent="-342900">
              <a:spcAft>
                <a:spcPts val="800"/>
              </a:spcAft>
              <a:buClr>
                <a:srgbClr val="336699"/>
              </a:buClr>
              <a:buSzPct val="95000"/>
              <a:buFont typeface="Wingdings" panose="05000000000000000000" pitchFamily="2" charset="2"/>
              <a:buChar char="v"/>
            </a:pPr>
            <a:r>
              <a:rPr lang="en-US" sz="2000" dirty="0">
                <a:solidFill>
                  <a:srgbClr val="0099CC"/>
                </a:solidFill>
              </a:rPr>
              <a:t>Documentation of maintenance performed on any amalgam separator; and</a:t>
            </a:r>
          </a:p>
          <a:p>
            <a:pPr marL="342900" lvl="1" indent="-342900">
              <a:spcAft>
                <a:spcPts val="800"/>
              </a:spcAft>
              <a:buClr>
                <a:srgbClr val="336699"/>
              </a:buClr>
              <a:buSzPct val="95000"/>
              <a:buFont typeface="Wingdings" panose="05000000000000000000" pitchFamily="2" charset="2"/>
              <a:buChar char="v"/>
            </a:pPr>
            <a:r>
              <a:rPr lang="en-US" sz="2000" dirty="0">
                <a:solidFill>
                  <a:srgbClr val="0099CC"/>
                </a:solidFill>
              </a:rPr>
              <a:t>Employee training logs.  </a:t>
            </a: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6477000"/>
            <a:ext cx="2438400" cy="276999"/>
          </a:xfrm>
          <a:prstGeom prst="rect">
            <a:avLst/>
          </a:prstGeom>
          <a:noFill/>
        </p:spPr>
        <p:txBody>
          <a:bodyPr wrap="square" rtlCol="0">
            <a:spAutoFit/>
          </a:bodyPr>
          <a:lstStyle/>
          <a:p>
            <a:r>
              <a:rPr lang="en-US" sz="1200" dirty="0">
                <a:solidFill>
                  <a:srgbClr val="336699"/>
                </a:solidFill>
              </a:rPr>
              <a:t>Record Keeping Requirements</a:t>
            </a:r>
          </a:p>
        </p:txBody>
      </p:sp>
      <p:sp>
        <p:nvSpPr>
          <p:cNvPr id="4" name="TextBox 3"/>
          <p:cNvSpPr txBox="1"/>
          <p:nvPr/>
        </p:nvSpPr>
        <p:spPr>
          <a:xfrm>
            <a:off x="762000" y="1371600"/>
            <a:ext cx="8243207" cy="1015663"/>
          </a:xfrm>
          <a:prstGeom prst="rect">
            <a:avLst/>
          </a:prstGeom>
          <a:noFill/>
        </p:spPr>
        <p:txBody>
          <a:bodyPr wrap="square" rtlCol="0">
            <a:spAutoFit/>
          </a:bodyPr>
          <a:lstStyle/>
          <a:p>
            <a:pPr marL="0" lvl="1" indent="0">
              <a:spcAft>
                <a:spcPts val="800"/>
              </a:spcAft>
              <a:buClr>
                <a:srgbClr val="336699"/>
              </a:buClr>
              <a:buSzPct val="95000"/>
              <a:buNone/>
            </a:pPr>
            <a:r>
              <a:rPr lang="en-US" sz="2000" dirty="0">
                <a:solidFill>
                  <a:srgbClr val="0099CC"/>
                </a:solidFill>
              </a:rPr>
              <a:t>The following documentation must be established and maintained for no less than three (3) years and made available for review upon request from the Metro District.</a:t>
            </a:r>
          </a:p>
        </p:txBody>
      </p:sp>
      <p:sp>
        <p:nvSpPr>
          <p:cNvPr id="5" name="TextBox 4"/>
          <p:cNvSpPr txBox="1"/>
          <p:nvPr/>
        </p:nvSpPr>
        <p:spPr>
          <a:xfrm>
            <a:off x="762000" y="5486400"/>
            <a:ext cx="7543800" cy="677108"/>
          </a:xfrm>
          <a:prstGeom prst="rect">
            <a:avLst/>
          </a:prstGeom>
          <a:noFill/>
        </p:spPr>
        <p:txBody>
          <a:bodyPr wrap="square" rtlCol="0">
            <a:spAutoFit/>
          </a:bodyPr>
          <a:lstStyle/>
          <a:p>
            <a:pPr marL="0" lvl="1" algn="ctr"/>
            <a:r>
              <a:rPr lang="en-US" sz="2000" dirty="0">
                <a:solidFill>
                  <a:srgbClr val="0099CC"/>
                </a:solidFill>
              </a:rPr>
              <a:t>(See Example Amalgam Removal Log on next slide.)</a:t>
            </a:r>
          </a:p>
          <a:p>
            <a:pPr algn="ctr"/>
            <a:endParaRPr lang="en-US" dirty="0"/>
          </a:p>
        </p:txBody>
      </p:sp>
      <p:pic>
        <p:nvPicPr>
          <p:cNvPr id="9"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33139" y="3512240"/>
            <a:ext cx="1758461" cy="2286000"/>
          </a:xfrm>
          <a:prstGeom prst="rect">
            <a:avLst/>
          </a:prstGeom>
          <a:ln>
            <a:solidFill>
              <a:schemeClr val="tx2"/>
            </a:solidFill>
          </a:ln>
        </p:spPr>
      </p:pic>
      <p:pic>
        <p:nvPicPr>
          <p:cNvPr id="6" name="Pictur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09139" y="2057400"/>
            <a:ext cx="1758461" cy="2286000"/>
          </a:xfrm>
          <a:prstGeom prst="rect">
            <a:avLst/>
          </a:prstGeom>
          <a:ln>
            <a:solidFill>
              <a:schemeClr val="tx2"/>
            </a:solidFill>
          </a:ln>
        </p:spPr>
      </p:pic>
      <p:sp>
        <p:nvSpPr>
          <p:cNvPr id="12" name="TextBox 11"/>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24</a:t>
            </a:r>
          </a:p>
        </p:txBody>
      </p:sp>
    </p:spTree>
    <p:custDataLst>
      <p:tags r:id="rId1"/>
    </p:custDataLst>
    <p:extLst>
      <p:ext uri="{BB962C8B-B14F-4D97-AF65-F5344CB8AC3E}">
        <p14:creationId xmlns:p14="http://schemas.microsoft.com/office/powerpoint/2010/main" val="1954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7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175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nodeType="afterEffect">
                                  <p:stCondLst>
                                    <p:cond delay="175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8250"/>
                            </p:stCondLst>
                            <p:childTnLst>
                              <p:par>
                                <p:cTn id="33" presetID="42" presetClass="entr" presetSubtype="0" fill="hold" nodeType="afterEffect">
                                  <p:stCondLst>
                                    <p:cond delay="175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1000"/>
                            </p:stCondLst>
                            <p:childTnLst>
                              <p:par>
                                <p:cTn id="39" presetID="42" presetClass="entr" presetSubtype="0" fill="hold" nodeType="afterEffect">
                                  <p:stCondLst>
                                    <p:cond delay="100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
                                        <p:tgtEl>
                                          <p:spTgt spid="5">
                                            <p:txEl>
                                              <p:pRg st="0" end="0"/>
                                            </p:txEl>
                                          </p:spTgt>
                                        </p:tgtEl>
                                      </p:cBhvr>
                                    </p:animEffect>
                                    <p:anim calcmode="lin" valueType="num">
                                      <p:cBhvr>
                                        <p:cTn id="4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13000"/>
                            </p:stCondLst>
                            <p:childTnLst>
                              <p:par>
                                <p:cTn id="45" presetID="1" presetClass="entr" presetSubtype="0" fill="hold" nodeType="afterEffect">
                                  <p:stCondLst>
                                    <p:cond delay="1500"/>
                                  </p:stCondLst>
                                  <p:childTnLst>
                                    <p:set>
                                      <p:cBhvr>
                                        <p:cTn id="46" dur="1" fill="hold">
                                          <p:stCondLst>
                                            <p:cond delay="9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32937" y="152400"/>
            <a:ext cx="8077200" cy="1600200"/>
          </a:xfrm>
        </p:spPr>
        <p:txBody>
          <a:bodyPr>
            <a:normAutofit fontScale="90000"/>
          </a:bodyPr>
          <a:lstStyle/>
          <a:p>
            <a:pPr algn="ctr"/>
            <a:r>
              <a:rPr lang="en-US" sz="2800" dirty="0"/>
              <a:t>Operations &amp; Maintenance Plan</a:t>
            </a:r>
            <a:br>
              <a:rPr lang="en-US" sz="2800" dirty="0"/>
            </a:br>
            <a:r>
              <a:rPr lang="en-US" sz="2800" dirty="0">
                <a:effectLst>
                  <a:outerShdw blurRad="38100" dist="38100" dir="2700000" algn="tl">
                    <a:srgbClr val="000000">
                      <a:alpha val="43137"/>
                    </a:srgbClr>
                  </a:outerShdw>
                </a:effectLst>
              </a:rPr>
              <a:t>Example </a:t>
            </a:r>
            <a:r>
              <a:rPr lang="en-US" sz="2800" dirty="0"/>
              <a:t>Amalgam Removal Log</a:t>
            </a:r>
            <a:br>
              <a:rPr lang="en-US" sz="1600" dirty="0"/>
            </a:br>
            <a:br>
              <a:rPr lang="en-US" sz="1600" dirty="0"/>
            </a:br>
            <a:r>
              <a:rPr lang="en-US" sz="1600" dirty="0"/>
              <a:t>(For amalgam waste removed from the vacuum system or plumbing, amalgam separator maintenance, or other documentation from recycling or disposal facility of amalgam waste recycling and disposal shipments.)</a:t>
            </a:r>
            <a:br>
              <a:rPr lang="en-US" sz="1600" dirty="0"/>
            </a:br>
            <a:endParaRPr lang="en-US" sz="1600"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448513"/>
              </p:ext>
            </p:extLst>
          </p:nvPr>
        </p:nvGraphicFramePr>
        <p:xfrm>
          <a:off x="634871" y="1637361"/>
          <a:ext cx="8374632" cy="4153839"/>
        </p:xfrm>
        <a:graphic>
          <a:graphicData uri="http://schemas.openxmlformats.org/drawingml/2006/table">
            <a:tbl>
              <a:tblPr firstRow="1" bandRow="1">
                <a:tableStyleId>{5C22544A-7EE6-4342-B048-85BDC9FD1C3A}</a:tableStyleId>
              </a:tblPr>
              <a:tblGrid>
                <a:gridCol w="889129">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684903">
                  <a:extLst>
                    <a:ext uri="{9D8B030D-6E8A-4147-A177-3AD203B41FA5}">
                      <a16:colId xmlns:a16="http://schemas.microsoft.com/office/drawing/2014/main" val="20004"/>
                    </a:ext>
                  </a:extLst>
                </a:gridCol>
              </a:tblGrid>
              <a:tr h="618161">
                <a:tc>
                  <a:txBody>
                    <a:bodyPr/>
                    <a:lstStyle/>
                    <a:p>
                      <a:r>
                        <a:rPr lang="en-US" sz="1400" dirty="0"/>
                        <a:t>Event Date</a:t>
                      </a:r>
                    </a:p>
                  </a:txBody>
                  <a:tcPr/>
                </a:tc>
                <a:tc>
                  <a:txBody>
                    <a:bodyPr/>
                    <a:lstStyle/>
                    <a:p>
                      <a:r>
                        <a:rPr lang="en-US" sz="1400" dirty="0"/>
                        <a:t>Event Type</a:t>
                      </a:r>
                    </a:p>
                  </a:txBody>
                  <a:tcPr/>
                </a:tc>
                <a:tc>
                  <a:txBody>
                    <a:bodyPr/>
                    <a:lstStyle/>
                    <a:p>
                      <a:r>
                        <a:rPr lang="en-US" sz="1400" dirty="0"/>
                        <a:t>Employee Name</a:t>
                      </a:r>
                    </a:p>
                    <a:p>
                      <a:r>
                        <a:rPr lang="en-US" sz="1400" dirty="0"/>
                        <a:t>&amp; Signature</a:t>
                      </a:r>
                    </a:p>
                  </a:txBody>
                  <a:tcPr/>
                </a:tc>
                <a:tc>
                  <a:txBody>
                    <a:bodyPr/>
                    <a:lstStyle/>
                    <a:p>
                      <a:r>
                        <a:rPr lang="en-US" sz="1400" dirty="0"/>
                        <a:t>Off-Site Vendor</a:t>
                      </a:r>
                    </a:p>
                  </a:txBody>
                  <a:tcPr/>
                </a:tc>
                <a:tc>
                  <a:txBody>
                    <a:bodyPr/>
                    <a:lstStyle/>
                    <a:p>
                      <a:r>
                        <a:rPr lang="en-US" sz="1400" dirty="0"/>
                        <a:t>Notes</a:t>
                      </a:r>
                    </a:p>
                  </a:txBody>
                  <a:tcPr/>
                </a:tc>
                <a:extLst>
                  <a:ext uri="{0D108BD9-81ED-4DB2-BD59-A6C34878D82A}">
                    <a16:rowId xmlns:a16="http://schemas.microsoft.com/office/drawing/2014/main" val="10000"/>
                  </a:ext>
                </a:extLst>
              </a:tr>
              <a:tr h="1402078">
                <a:tc>
                  <a:txBody>
                    <a:bodyPr/>
                    <a:lstStyle/>
                    <a:p>
                      <a:r>
                        <a:rPr lang="en-US" sz="1400" dirty="0">
                          <a:latin typeface="+mn-lt"/>
                        </a:rPr>
                        <a:t>03/15/15</a:t>
                      </a:r>
                    </a:p>
                  </a:txBody>
                  <a:tcPr/>
                </a:tc>
                <a:tc>
                  <a:txBody>
                    <a:bodyPr/>
                    <a:lstStyle/>
                    <a:p>
                      <a:pPr marL="0" marR="0">
                        <a:spcBef>
                          <a:spcPts val="0"/>
                        </a:spcBef>
                        <a:spcAft>
                          <a:spcPts val="0"/>
                        </a:spcAft>
                      </a:pPr>
                      <a:r>
                        <a:rPr lang="en-US" sz="1400" dirty="0">
                          <a:effectLst/>
                          <a:latin typeface="+mn-lt"/>
                          <a:ea typeface="Times New Roman"/>
                          <a:cs typeface="Times New Roman"/>
                        </a:rPr>
                        <a:t>Full amalgam separator cartridge returned.</a:t>
                      </a:r>
                    </a:p>
                  </a:txBody>
                  <a:tcPr marL="68580" marR="68580" marT="0" marB="0"/>
                </a:tc>
                <a:tc>
                  <a:txBody>
                    <a:bodyPr/>
                    <a:lstStyle/>
                    <a:p>
                      <a:r>
                        <a:rPr lang="en-US" sz="1400" dirty="0">
                          <a:latin typeface="+mn-lt"/>
                        </a:rPr>
                        <a:t>Jane Doe</a:t>
                      </a:r>
                    </a:p>
                    <a:p>
                      <a:r>
                        <a:rPr lang="en-US" sz="1400" dirty="0">
                          <a:latin typeface="+mn-lt"/>
                        </a:rPr>
                        <a:t>______________</a:t>
                      </a:r>
                    </a:p>
                  </a:txBody>
                  <a:tcPr/>
                </a:tc>
                <a:tc>
                  <a:txBody>
                    <a:bodyPr/>
                    <a:lstStyle/>
                    <a:p>
                      <a:pPr marL="0" marR="0">
                        <a:spcBef>
                          <a:spcPts val="0"/>
                        </a:spcBef>
                        <a:spcAft>
                          <a:spcPts val="0"/>
                        </a:spcAft>
                      </a:pPr>
                      <a:r>
                        <a:rPr lang="en-US" sz="1400" dirty="0">
                          <a:effectLst/>
                          <a:latin typeface="+mn-lt"/>
                          <a:ea typeface="Times New Roman"/>
                          <a:cs typeface="Times New Roman"/>
                        </a:rPr>
                        <a:t>”Mercury Recycling Company XYZ”</a:t>
                      </a:r>
                    </a:p>
                  </a:txBody>
                  <a:tcPr marL="68580" marR="68580" marT="0" marB="0"/>
                </a:tc>
                <a:tc>
                  <a:txBody>
                    <a:bodyPr/>
                    <a:lstStyle/>
                    <a:p>
                      <a:pPr marL="0" marR="0">
                        <a:spcBef>
                          <a:spcPts val="0"/>
                        </a:spcBef>
                        <a:spcAft>
                          <a:spcPts val="0"/>
                        </a:spcAft>
                      </a:pPr>
                      <a:r>
                        <a:rPr lang="en-US" sz="1400" dirty="0">
                          <a:effectLst/>
                          <a:latin typeface="+mn-lt"/>
                          <a:ea typeface="Times New Roman"/>
                          <a:cs typeface="Times New Roman"/>
                        </a:rPr>
                        <a:t>Amalgam separator cartridge full.  Replaced with new cartridge &amp; sent full cartridge to “Mercury Recycling Company XYZ” for recycling. See waste manifest / recycling receipt. </a:t>
                      </a:r>
                    </a:p>
                  </a:txBody>
                  <a:tcPr marL="68580" marR="68580" marT="0" marB="0"/>
                </a:tc>
                <a:extLst>
                  <a:ext uri="{0D108BD9-81ED-4DB2-BD59-A6C34878D82A}">
                    <a16:rowId xmlns:a16="http://schemas.microsoft.com/office/drawing/2014/main" val="10001"/>
                  </a:ext>
                </a:extLst>
              </a:tr>
              <a:tr h="914400">
                <a:tc>
                  <a:txBody>
                    <a:bodyPr/>
                    <a:lstStyle/>
                    <a:p>
                      <a:r>
                        <a:rPr lang="en-US" sz="1400" dirty="0">
                          <a:latin typeface="+mn-lt"/>
                        </a:rPr>
                        <a:t>06/22/15</a:t>
                      </a:r>
                    </a:p>
                  </a:txBody>
                  <a:tcPr/>
                </a:tc>
                <a:tc>
                  <a:txBody>
                    <a:bodyPr/>
                    <a:lstStyle/>
                    <a:p>
                      <a:pPr marL="0" marR="0">
                        <a:spcBef>
                          <a:spcPts val="0"/>
                        </a:spcBef>
                        <a:spcAft>
                          <a:spcPts val="0"/>
                        </a:spcAft>
                      </a:pPr>
                      <a:r>
                        <a:rPr lang="en-US" sz="1400" dirty="0">
                          <a:effectLst/>
                          <a:latin typeface="+mn-lt"/>
                          <a:ea typeface="Times New Roman"/>
                          <a:cs typeface="Times New Roman"/>
                        </a:rPr>
                        <a:t>Scrap recycling bucket full.</a:t>
                      </a:r>
                    </a:p>
                  </a:txBody>
                  <a:tcPr marL="68580" marR="68580" marT="0" marB="0"/>
                </a:tc>
                <a:tc>
                  <a:txBody>
                    <a:bodyPr/>
                    <a:lstStyle/>
                    <a:p>
                      <a:r>
                        <a:rPr lang="en-US" sz="1400" dirty="0">
                          <a:latin typeface="+mn-lt"/>
                        </a:rPr>
                        <a:t>John Doe</a:t>
                      </a:r>
                    </a:p>
                    <a:p>
                      <a:r>
                        <a:rPr lang="en-US" sz="1400" dirty="0">
                          <a:latin typeface="+mn-lt"/>
                        </a:rPr>
                        <a:t>______________</a:t>
                      </a:r>
                    </a:p>
                  </a:txBody>
                  <a:tcPr/>
                </a:tc>
                <a:tc>
                  <a:txBody>
                    <a:bodyPr/>
                    <a:lstStyle/>
                    <a:p>
                      <a:pPr marL="0" marR="0">
                        <a:spcBef>
                          <a:spcPts val="0"/>
                        </a:spcBef>
                        <a:spcAft>
                          <a:spcPts val="0"/>
                        </a:spcAft>
                      </a:pPr>
                      <a:r>
                        <a:rPr lang="en-US" sz="1400" dirty="0">
                          <a:effectLst/>
                          <a:latin typeface="+mn-lt"/>
                          <a:ea typeface="Times New Roman"/>
                          <a:cs typeface="Times New Roman"/>
                        </a:rPr>
                        <a:t>“Mercury Recycling Company ABC” </a:t>
                      </a:r>
                    </a:p>
                  </a:txBody>
                  <a:tcPr marL="68580" marR="68580" marT="0" marB="0"/>
                </a:tc>
                <a:tc>
                  <a:txBody>
                    <a:bodyPr/>
                    <a:lstStyle/>
                    <a:p>
                      <a:pPr marL="0" marR="0">
                        <a:spcBef>
                          <a:spcPts val="0"/>
                        </a:spcBef>
                        <a:spcAft>
                          <a:spcPts val="0"/>
                        </a:spcAft>
                      </a:pPr>
                      <a:r>
                        <a:rPr lang="en-US" sz="1400" dirty="0">
                          <a:effectLst/>
                          <a:latin typeface="+mn-lt"/>
                          <a:ea typeface="Times New Roman"/>
                          <a:cs typeface="Times New Roman"/>
                        </a:rPr>
                        <a:t>Secured scrap amalgam bucket and mailed to “Mercury Recycling Company ABC”  - See shipping invoice.</a:t>
                      </a:r>
                    </a:p>
                  </a:txBody>
                  <a:tcPr marL="68580" marR="68580" marT="0" marB="0"/>
                </a:tc>
                <a:extLst>
                  <a:ext uri="{0D108BD9-81ED-4DB2-BD59-A6C34878D82A}">
                    <a16:rowId xmlns:a16="http://schemas.microsoft.com/office/drawing/2014/main" val="10002"/>
                  </a:ext>
                </a:extLst>
              </a:tr>
              <a:tr h="533400">
                <a:tc>
                  <a:txBody>
                    <a:bodyPr/>
                    <a:lstStyle/>
                    <a:p>
                      <a:r>
                        <a:rPr lang="en-US" sz="1400" dirty="0">
                          <a:latin typeface="+mn-lt"/>
                        </a:rPr>
                        <a:t>08/30/15</a:t>
                      </a:r>
                    </a:p>
                  </a:txBody>
                  <a:tcPr/>
                </a:tc>
                <a:tc>
                  <a:txBody>
                    <a:bodyPr/>
                    <a:lstStyle/>
                    <a:p>
                      <a:pPr marL="0" marR="0">
                        <a:spcBef>
                          <a:spcPts val="0"/>
                        </a:spcBef>
                        <a:spcAft>
                          <a:spcPts val="0"/>
                        </a:spcAft>
                      </a:pPr>
                      <a:r>
                        <a:rPr lang="en-US" sz="1400" dirty="0">
                          <a:effectLst/>
                          <a:latin typeface="+mn-lt"/>
                          <a:ea typeface="Times New Roman"/>
                          <a:cs typeface="Times New Roman"/>
                        </a:rPr>
                        <a:t>Wet vacuum filter cleaned.</a:t>
                      </a:r>
                    </a:p>
                  </a:txBody>
                  <a:tcPr marL="68580" marR="68580" marT="0" marB="0"/>
                </a:tc>
                <a:tc>
                  <a:txBody>
                    <a:bodyPr/>
                    <a:lstStyle/>
                    <a:p>
                      <a:r>
                        <a:rPr lang="en-US" sz="1400" dirty="0">
                          <a:latin typeface="+mn-lt"/>
                        </a:rPr>
                        <a:t>Pat Smith</a:t>
                      </a:r>
                    </a:p>
                    <a:p>
                      <a:r>
                        <a:rPr lang="en-US" sz="1400" dirty="0">
                          <a:latin typeface="+mn-lt"/>
                        </a:rPr>
                        <a:t>______________</a:t>
                      </a:r>
                    </a:p>
                  </a:txBody>
                  <a:tcPr/>
                </a:tc>
                <a:tc>
                  <a:txBody>
                    <a:bodyPr/>
                    <a:lstStyle/>
                    <a:p>
                      <a:r>
                        <a:rPr lang="en-US" sz="1400" dirty="0">
                          <a:latin typeface="+mn-lt"/>
                        </a:rPr>
                        <a:t>N/A</a:t>
                      </a:r>
                    </a:p>
                  </a:txBody>
                  <a:tcPr/>
                </a:tc>
                <a:tc>
                  <a:txBody>
                    <a:bodyPr/>
                    <a:lstStyle/>
                    <a:p>
                      <a:pPr marL="0" marR="0">
                        <a:spcBef>
                          <a:spcPts val="0"/>
                        </a:spcBef>
                        <a:spcAft>
                          <a:spcPts val="0"/>
                        </a:spcAft>
                      </a:pPr>
                      <a:r>
                        <a:rPr lang="en-US" sz="1400" dirty="0">
                          <a:effectLst/>
                          <a:latin typeface="+mn-lt"/>
                          <a:ea typeface="Times New Roman"/>
                          <a:cs typeface="Times New Roman"/>
                        </a:rPr>
                        <a:t>Filter waste emptied into scrap amalgam bucket.</a:t>
                      </a:r>
                    </a:p>
                  </a:txBody>
                  <a:tcPr marL="68580" marR="68580" marT="0" marB="0"/>
                </a:tc>
                <a:extLst>
                  <a:ext uri="{0D108BD9-81ED-4DB2-BD59-A6C34878D82A}">
                    <a16:rowId xmlns:a16="http://schemas.microsoft.com/office/drawing/2014/main" val="10003"/>
                  </a:ext>
                </a:extLst>
              </a:tr>
              <a:tr h="685800">
                <a:tc>
                  <a:txBody>
                    <a:bodyPr/>
                    <a:lstStyle/>
                    <a:p>
                      <a:r>
                        <a:rPr lang="en-US" sz="1400" dirty="0">
                          <a:latin typeface="+mn-lt"/>
                        </a:rPr>
                        <a:t>11/03/15</a:t>
                      </a:r>
                    </a:p>
                  </a:txBody>
                  <a:tcPr/>
                </a:tc>
                <a:tc>
                  <a:txBody>
                    <a:bodyPr/>
                    <a:lstStyle/>
                    <a:p>
                      <a:pPr marL="0" marR="0">
                        <a:spcBef>
                          <a:spcPts val="0"/>
                        </a:spcBef>
                        <a:spcAft>
                          <a:spcPts val="0"/>
                        </a:spcAft>
                      </a:pPr>
                      <a:r>
                        <a:rPr lang="en-US" sz="1400" dirty="0">
                          <a:effectLst/>
                          <a:latin typeface="+mn-lt"/>
                          <a:ea typeface="Times New Roman"/>
                          <a:cs typeface="Times New Roman"/>
                        </a:rPr>
                        <a:t>Chair-side traps replaced.</a:t>
                      </a:r>
                    </a:p>
                  </a:txBody>
                  <a:tcPr marL="68580" marR="68580" marT="0" marB="0"/>
                </a:tc>
                <a:tc>
                  <a:txBody>
                    <a:bodyPr/>
                    <a:lstStyle/>
                    <a:p>
                      <a:r>
                        <a:rPr lang="en-US" sz="1400" dirty="0">
                          <a:latin typeface="+mn-lt"/>
                        </a:rPr>
                        <a:t>Jane Doe</a:t>
                      </a:r>
                    </a:p>
                    <a:p>
                      <a:r>
                        <a:rPr lang="en-US" sz="1400" dirty="0">
                          <a:latin typeface="+mn-lt"/>
                        </a:rPr>
                        <a:t>______________</a:t>
                      </a:r>
                    </a:p>
                  </a:txBody>
                  <a:tcPr/>
                </a:tc>
                <a:tc>
                  <a:txBody>
                    <a:bodyPr/>
                    <a:lstStyle/>
                    <a:p>
                      <a:r>
                        <a:rPr lang="en-US" sz="1400" dirty="0">
                          <a:latin typeface="+mn-lt"/>
                        </a:rPr>
                        <a:t>N/A</a:t>
                      </a:r>
                    </a:p>
                  </a:txBody>
                  <a:tcPr/>
                </a:tc>
                <a:tc>
                  <a:txBody>
                    <a:bodyPr/>
                    <a:lstStyle/>
                    <a:p>
                      <a:pPr marL="0" marR="0">
                        <a:spcBef>
                          <a:spcPts val="0"/>
                        </a:spcBef>
                        <a:spcAft>
                          <a:spcPts val="0"/>
                        </a:spcAft>
                      </a:pPr>
                      <a:r>
                        <a:rPr lang="en-US" sz="1400" dirty="0">
                          <a:effectLst/>
                          <a:latin typeface="+mn-lt"/>
                          <a:ea typeface="Times New Roman"/>
                          <a:cs typeface="Times New Roman"/>
                        </a:rPr>
                        <a:t>Disposable chair-side traps placed in scrap amalgam bucket and replaced with new traps.</a:t>
                      </a:r>
                    </a:p>
                  </a:txBody>
                  <a:tcPr marL="68580" marR="68580" marT="0" marB="0"/>
                </a:tc>
                <a:extLst>
                  <a:ext uri="{0D108BD9-81ED-4DB2-BD59-A6C34878D82A}">
                    <a16:rowId xmlns:a16="http://schemas.microsoft.com/office/drawing/2014/main" val="10004"/>
                  </a:ext>
                </a:extLst>
              </a:tr>
            </a:tbl>
          </a:graphicData>
        </a:graphic>
      </p:graphicFrame>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72200" y="6477000"/>
            <a:ext cx="2438400" cy="276999"/>
          </a:xfrm>
          <a:prstGeom prst="rect">
            <a:avLst/>
          </a:prstGeom>
          <a:noFill/>
        </p:spPr>
        <p:txBody>
          <a:bodyPr wrap="square" rtlCol="0">
            <a:spAutoFit/>
          </a:bodyPr>
          <a:lstStyle/>
          <a:p>
            <a:r>
              <a:rPr lang="en-US" sz="1200" dirty="0">
                <a:solidFill>
                  <a:srgbClr val="336699"/>
                </a:solidFill>
              </a:rPr>
              <a:t>Record Keeping Requirements</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25</a:t>
            </a:r>
          </a:p>
        </p:txBody>
      </p:sp>
    </p:spTree>
    <p:custDataLst>
      <p:tags r:id="rId1"/>
    </p:custDataLst>
    <p:extLst>
      <p:ext uri="{BB962C8B-B14F-4D97-AF65-F5344CB8AC3E}">
        <p14:creationId xmlns:p14="http://schemas.microsoft.com/office/powerpoint/2010/main" val="19832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0"/>
            <a:ext cx="7848600" cy="1524000"/>
          </a:xfrm>
        </p:spPr>
        <p:txBody>
          <a:bodyPr>
            <a:normAutofit fontScale="90000"/>
          </a:bodyPr>
          <a:lstStyle/>
          <a:p>
            <a:pPr algn="ctr"/>
            <a:r>
              <a:rPr lang="en-US" sz="4400" cap="none" dirty="0">
                <a:solidFill>
                  <a:srgbClr val="336699"/>
                </a:solidFill>
              </a:rPr>
              <a:t>Annual Requirements</a:t>
            </a:r>
            <a:br>
              <a:rPr lang="en-US" sz="4400" cap="none" dirty="0">
                <a:solidFill>
                  <a:srgbClr val="336699"/>
                </a:solidFill>
              </a:rPr>
            </a:br>
            <a:r>
              <a:rPr lang="en-US" sz="4400" cap="none" dirty="0">
                <a:solidFill>
                  <a:srgbClr val="336699"/>
                </a:solidFill>
              </a:rPr>
              <a:t>and Inspections </a:t>
            </a:r>
            <a:br>
              <a:rPr lang="en-US" sz="5400" cap="none" dirty="0">
                <a:solidFill>
                  <a:srgbClr val="336699"/>
                </a:solidFill>
              </a:rPr>
            </a:br>
            <a:r>
              <a:rPr lang="en-US" sz="2000" cap="none" dirty="0">
                <a:solidFill>
                  <a:srgbClr val="336699"/>
                </a:solidFill>
              </a:rPr>
              <a:t>Metro District Rules and Regulations 6.25</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26</a:t>
            </a:r>
          </a:p>
        </p:txBody>
      </p:sp>
    </p:spTree>
    <p:extLst>
      <p:ext uri="{BB962C8B-B14F-4D97-AF65-F5344CB8AC3E}">
        <p14:creationId xmlns:p14="http://schemas.microsoft.com/office/powerpoint/2010/main" val="22044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26311" y="76200"/>
            <a:ext cx="8077200" cy="818322"/>
          </a:xfrm>
        </p:spPr>
        <p:txBody>
          <a:bodyPr>
            <a:normAutofit fontScale="90000"/>
          </a:bodyPr>
          <a:lstStyle/>
          <a:p>
            <a:r>
              <a:rPr lang="en-US" dirty="0">
                <a:solidFill>
                  <a:srgbClr val="336699"/>
                </a:solidFill>
              </a:rPr>
              <a:t>Annual Requirements and Inspections </a:t>
            </a:r>
          </a:p>
        </p:txBody>
      </p:sp>
      <p:sp>
        <p:nvSpPr>
          <p:cNvPr id="3" name="Content Placeholder 2"/>
          <p:cNvSpPr>
            <a:spLocks noGrp="1"/>
          </p:cNvSpPr>
          <p:nvPr>
            <p:ph idx="1"/>
          </p:nvPr>
        </p:nvSpPr>
        <p:spPr>
          <a:xfrm>
            <a:off x="609600" y="990599"/>
            <a:ext cx="8305800" cy="5624899"/>
          </a:xfrm>
        </p:spPr>
        <p:txBody>
          <a:bodyPr>
            <a:noAutofit/>
          </a:bodyPr>
          <a:lstStyle/>
          <a:p>
            <a:pPr marL="0" lvl="1" indent="0">
              <a:spcAft>
                <a:spcPts val="400"/>
              </a:spcAft>
              <a:buClr>
                <a:srgbClr val="336699"/>
              </a:buClr>
              <a:buSzPct val="95000"/>
              <a:buNone/>
            </a:pPr>
            <a:r>
              <a:rPr lang="en-US" sz="2000" dirty="0">
                <a:solidFill>
                  <a:srgbClr val="0099CC"/>
                </a:solidFill>
              </a:rPr>
              <a:t>Right of Entry –</a:t>
            </a:r>
          </a:p>
          <a:p>
            <a:pPr marL="400050" lvl="2" indent="0">
              <a:spcBef>
                <a:spcPts val="0"/>
              </a:spcBef>
              <a:spcAft>
                <a:spcPts val="800"/>
              </a:spcAft>
              <a:buClr>
                <a:srgbClr val="336699"/>
              </a:buClr>
              <a:buSzPct val="95000"/>
              <a:buNone/>
            </a:pPr>
            <a:r>
              <a:rPr lang="en-US" sz="1800" dirty="0">
                <a:solidFill>
                  <a:srgbClr val="00CCFF"/>
                </a:solidFill>
              </a:rPr>
              <a:t>The Metro District may conduct inspections of the facility and examine and copy any records required to be maintained by this facility to determine compliance with the conditions of our </a:t>
            </a:r>
            <a:r>
              <a:rPr lang="en-US" sz="1800" i="1" dirty="0">
                <a:solidFill>
                  <a:srgbClr val="00CCFF"/>
                </a:solidFill>
              </a:rPr>
              <a:t>Rules and Regulations</a:t>
            </a:r>
            <a:r>
              <a:rPr lang="en-US" sz="1800" dirty="0">
                <a:solidFill>
                  <a:srgbClr val="00CCFF"/>
                </a:solidFill>
              </a:rPr>
              <a:t>.</a:t>
            </a:r>
          </a:p>
          <a:p>
            <a:pPr marL="0" lvl="1" indent="0">
              <a:spcBef>
                <a:spcPts val="400"/>
              </a:spcBef>
              <a:spcAft>
                <a:spcPts val="400"/>
              </a:spcAft>
              <a:buClr>
                <a:srgbClr val="336699"/>
              </a:buClr>
              <a:buSzPct val="95000"/>
              <a:buNone/>
            </a:pPr>
            <a:r>
              <a:rPr lang="en-US" sz="2000" dirty="0">
                <a:solidFill>
                  <a:srgbClr val="0099CC"/>
                </a:solidFill>
              </a:rPr>
              <a:t>Inspections –</a:t>
            </a:r>
          </a:p>
          <a:p>
            <a:pPr marL="400050" lvl="2" indent="0">
              <a:spcBef>
                <a:spcPts val="0"/>
              </a:spcBef>
              <a:spcAft>
                <a:spcPts val="400"/>
              </a:spcAft>
              <a:buClr>
                <a:srgbClr val="336699"/>
              </a:buClr>
              <a:buSzPct val="95000"/>
              <a:buNone/>
            </a:pPr>
            <a:r>
              <a:rPr lang="en-US" sz="1800" dirty="0">
                <a:solidFill>
                  <a:srgbClr val="00CCFF"/>
                </a:solidFill>
              </a:rPr>
              <a:t>Metro District staff may perform an inspection at your facility to verify compliance with the Metro District’s Dental Amalgam Control Program.  </a:t>
            </a:r>
          </a:p>
          <a:p>
            <a:pPr marL="400050" lvl="2" indent="0">
              <a:spcBef>
                <a:spcPts val="0"/>
              </a:spcBef>
              <a:spcAft>
                <a:spcPts val="600"/>
              </a:spcAft>
              <a:buClr>
                <a:srgbClr val="336699"/>
              </a:buClr>
              <a:buSzPct val="95000"/>
              <a:buNone/>
            </a:pPr>
            <a:r>
              <a:rPr lang="en-US" sz="1800" dirty="0">
                <a:solidFill>
                  <a:srgbClr val="00CCFF"/>
                </a:solidFill>
              </a:rPr>
              <a:t>Inspection components include:</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Amalgam separator(s) and related plumbing, as well as chair-side traps and vacuum pumps.  </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Implementation of Best Management Practices.</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Verify type of amalgam used.  Bulk mercury must not be used.</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Spill prevention and control procedure to protect from accidental discharge.</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Maintenance records and waste manifests.</a:t>
            </a: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19800" y="6477000"/>
            <a:ext cx="2631311" cy="276999"/>
          </a:xfrm>
          <a:prstGeom prst="rect">
            <a:avLst/>
          </a:prstGeom>
          <a:noFill/>
        </p:spPr>
        <p:txBody>
          <a:bodyPr wrap="square" rtlCol="0">
            <a:spAutoFit/>
          </a:bodyPr>
          <a:lstStyle/>
          <a:p>
            <a:r>
              <a:rPr lang="en-US" sz="1200" dirty="0">
                <a:solidFill>
                  <a:srgbClr val="336699"/>
                </a:solidFill>
              </a:rPr>
              <a:t>Annual Requirements and Inspections</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350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582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27</a:t>
            </a:r>
          </a:p>
        </p:txBody>
      </p:sp>
    </p:spTree>
    <p:custDataLst>
      <p:tags r:id="rId1"/>
    </p:custDataLst>
    <p:extLst>
      <p:ext uri="{BB962C8B-B14F-4D97-AF65-F5344CB8AC3E}">
        <p14:creationId xmlns:p14="http://schemas.microsoft.com/office/powerpoint/2010/main" val="21412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75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750"/>
                            </p:stCondLst>
                            <p:childTnLst>
                              <p:par>
                                <p:cTn id="23" presetID="42" presetClass="entr" presetSubtype="0" fill="hold" nodeType="afterEffect">
                                  <p:stCondLst>
                                    <p:cond delay="17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500"/>
                            </p:stCondLst>
                            <p:childTnLst>
                              <p:par>
                                <p:cTn id="29" presetID="42" presetClass="entr" presetSubtype="0" fill="hold" nodeType="afterEffect">
                                  <p:stCondLst>
                                    <p:cond delay="17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3250"/>
                            </p:stCondLst>
                            <p:childTnLst>
                              <p:par>
                                <p:cTn id="35" presetID="42" presetClass="entr" presetSubtype="0" fill="hold" nodeType="afterEffect">
                                  <p:stCondLst>
                                    <p:cond delay="175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000"/>
                            </p:stCondLst>
                            <p:childTnLst>
                              <p:par>
                                <p:cTn id="41" presetID="42" presetClass="entr" presetSubtype="0" fill="hold" nodeType="afterEffect">
                                  <p:stCondLst>
                                    <p:cond delay="175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8750"/>
                            </p:stCondLst>
                            <p:childTnLst>
                              <p:par>
                                <p:cTn id="47" presetID="42" presetClass="entr" presetSubtype="0" fill="hold" nodeType="afterEffect">
                                  <p:stCondLst>
                                    <p:cond delay="175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1500"/>
                            </p:stCondLst>
                            <p:childTnLst>
                              <p:par>
                                <p:cTn id="53" presetID="42" presetClass="entr" presetSubtype="0" fill="hold" nodeType="afterEffect">
                                  <p:stCondLst>
                                    <p:cond delay="175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24250"/>
                            </p:stCondLst>
                            <p:childTnLst>
                              <p:par>
                                <p:cTn id="59" presetID="42" presetClass="entr" presetSubtype="0" fill="hold" nodeType="afterEffect">
                                  <p:stCondLst>
                                    <p:cond delay="175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27000"/>
                            </p:stCondLst>
                            <p:childTnLst>
                              <p:par>
                                <p:cTn id="65" presetID="1" presetClass="entr" presetSubtype="0" fill="hold" nodeType="afterEffect">
                                  <p:stCondLst>
                                    <p:cond delay="1500"/>
                                  </p:stCondLst>
                                  <p:childTnLst>
                                    <p:set>
                                      <p:cBhvr>
                                        <p:cTn id="6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76200"/>
            <a:ext cx="8077200" cy="990600"/>
          </a:xfrm>
        </p:spPr>
        <p:txBody>
          <a:bodyPr>
            <a:normAutofit fontScale="90000"/>
          </a:bodyPr>
          <a:lstStyle/>
          <a:p>
            <a:pPr algn="ctr"/>
            <a:r>
              <a:rPr lang="en-US" dirty="0">
                <a:solidFill>
                  <a:srgbClr val="336699"/>
                </a:solidFill>
              </a:rPr>
              <a:t>Annual Requirements and Inspections </a:t>
            </a:r>
            <a:br>
              <a:rPr lang="en-US" dirty="0">
                <a:solidFill>
                  <a:srgbClr val="336699"/>
                </a:solidFill>
              </a:rPr>
            </a:br>
            <a:r>
              <a:rPr lang="en-US" sz="3100" dirty="0">
                <a:solidFill>
                  <a:srgbClr val="336699"/>
                </a:solidFill>
              </a:rPr>
              <a:t>(Continued)</a:t>
            </a:r>
          </a:p>
        </p:txBody>
      </p:sp>
      <p:sp>
        <p:nvSpPr>
          <p:cNvPr id="3" name="Content Placeholder 2"/>
          <p:cNvSpPr>
            <a:spLocks noGrp="1"/>
          </p:cNvSpPr>
          <p:nvPr>
            <p:ph idx="1"/>
          </p:nvPr>
        </p:nvSpPr>
        <p:spPr>
          <a:xfrm>
            <a:off x="609600" y="1139479"/>
            <a:ext cx="8305800" cy="4727921"/>
          </a:xfrm>
        </p:spPr>
        <p:txBody>
          <a:bodyPr>
            <a:noAutofit/>
          </a:bodyPr>
          <a:lstStyle/>
          <a:p>
            <a:pPr marL="0" lvl="1" indent="0">
              <a:spcAft>
                <a:spcPts val="800"/>
              </a:spcAft>
              <a:buClr>
                <a:srgbClr val="336699"/>
              </a:buClr>
              <a:buSzPct val="95000"/>
              <a:buNone/>
            </a:pPr>
            <a:r>
              <a:rPr lang="en-US" sz="2000" dirty="0">
                <a:solidFill>
                  <a:srgbClr val="0099CC"/>
                </a:solidFill>
              </a:rPr>
              <a:t>Inspections – (</a:t>
            </a:r>
            <a:r>
              <a:rPr lang="en-US" sz="2000" i="1" dirty="0">
                <a:solidFill>
                  <a:srgbClr val="0099CC"/>
                </a:solidFill>
              </a:rPr>
              <a:t>Continued</a:t>
            </a:r>
            <a:r>
              <a:rPr lang="en-US" sz="2000" dirty="0">
                <a:solidFill>
                  <a:srgbClr val="0099CC"/>
                </a:solidFill>
              </a:rPr>
              <a:t>)</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Employee training logs.</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Program Advisor posted in a prominent location in the office.  </a:t>
            </a:r>
          </a:p>
          <a:p>
            <a:pPr marL="1143000" lvl="3" indent="-285750">
              <a:spcBef>
                <a:spcPts val="0"/>
              </a:spcBef>
              <a:spcAft>
                <a:spcPts val="200"/>
              </a:spcAft>
              <a:buClr>
                <a:srgbClr val="336699"/>
              </a:buClr>
              <a:buSzPct val="95000"/>
              <a:buFont typeface="Wingdings" panose="05000000000000000000" pitchFamily="2" charset="2"/>
              <a:buChar char="v"/>
            </a:pPr>
            <a:r>
              <a:rPr lang="en-US" sz="1800" dirty="0">
                <a:solidFill>
                  <a:srgbClr val="00CCFF"/>
                </a:solidFill>
              </a:rPr>
              <a:t>Use of only non-chlorine or non-oxidizing (neutral) cleaners.</a:t>
            </a:r>
          </a:p>
          <a:p>
            <a:pPr marL="1143000" lvl="3" indent="-285750">
              <a:spcBef>
                <a:spcPts val="0"/>
              </a:spcBef>
              <a:spcAft>
                <a:spcPts val="600"/>
              </a:spcAft>
              <a:buClr>
                <a:srgbClr val="336699"/>
              </a:buClr>
              <a:buSzPct val="95000"/>
              <a:buFont typeface="Wingdings" panose="05000000000000000000" pitchFamily="2" charset="2"/>
              <a:buChar char="v"/>
            </a:pPr>
            <a:r>
              <a:rPr lang="en-US" sz="1800" dirty="0">
                <a:solidFill>
                  <a:srgbClr val="00CCFF"/>
                </a:solidFill>
              </a:rPr>
              <a:t>Any other processes with discharge to the sanitary sewer.</a:t>
            </a:r>
          </a:p>
          <a:p>
            <a:pPr marL="0" lvl="1" indent="0">
              <a:spcAft>
                <a:spcPts val="800"/>
              </a:spcAft>
              <a:buClr>
                <a:srgbClr val="336699"/>
              </a:buClr>
              <a:buSzPct val="95000"/>
              <a:buNone/>
            </a:pPr>
            <a:r>
              <a:rPr lang="en-US" sz="2000" dirty="0">
                <a:solidFill>
                  <a:srgbClr val="0099CC"/>
                </a:solidFill>
              </a:rPr>
              <a:t>Noncompliance –</a:t>
            </a:r>
          </a:p>
          <a:p>
            <a:pPr marL="400050" lvl="2" indent="0">
              <a:spcAft>
                <a:spcPts val="800"/>
              </a:spcAft>
              <a:buClr>
                <a:srgbClr val="336699"/>
              </a:buClr>
              <a:buSzPct val="95000"/>
              <a:buNone/>
            </a:pPr>
            <a:r>
              <a:rPr lang="en-US" sz="1800" dirty="0">
                <a:solidFill>
                  <a:srgbClr val="00CCFF"/>
                </a:solidFill>
              </a:rPr>
              <a:t>Noncompliance with the conditions of the Metro District’s </a:t>
            </a:r>
            <a:r>
              <a:rPr lang="en-US" sz="1800" i="1" dirty="0">
                <a:solidFill>
                  <a:srgbClr val="00CCFF"/>
                </a:solidFill>
              </a:rPr>
              <a:t>Rules and Regulations </a:t>
            </a:r>
            <a:r>
              <a:rPr lang="en-US" sz="1800" dirty="0">
                <a:solidFill>
                  <a:srgbClr val="00CCFF"/>
                </a:solidFill>
              </a:rPr>
              <a:t>may subject the facility to enforcement action as deemed appropriate by the Metro District.</a:t>
            </a:r>
          </a:p>
          <a:p>
            <a:pPr marL="0" lvl="1" indent="0">
              <a:spcAft>
                <a:spcPts val="800"/>
              </a:spcAft>
              <a:buClr>
                <a:srgbClr val="336699"/>
              </a:buClr>
              <a:buSzPct val="95000"/>
              <a:buNone/>
            </a:pPr>
            <a:r>
              <a:rPr lang="en-US" sz="2000" dirty="0">
                <a:solidFill>
                  <a:srgbClr val="0099CC"/>
                </a:solidFill>
              </a:rPr>
              <a:t>Looking Forward –</a:t>
            </a:r>
          </a:p>
          <a:p>
            <a:pPr marL="400050" lvl="2" indent="0">
              <a:spcAft>
                <a:spcPts val="800"/>
              </a:spcAft>
              <a:buClr>
                <a:srgbClr val="336699"/>
              </a:buClr>
              <a:buSzPct val="95000"/>
              <a:buNone/>
            </a:pPr>
            <a:r>
              <a:rPr lang="en-US" sz="1800" dirty="0">
                <a:solidFill>
                  <a:srgbClr val="00CCFF"/>
                </a:solidFill>
              </a:rPr>
              <a:t>In accordance with the Metro District’s </a:t>
            </a:r>
            <a:r>
              <a:rPr lang="en-US" sz="1800" i="1" dirty="0">
                <a:solidFill>
                  <a:srgbClr val="00CCFF"/>
                </a:solidFill>
              </a:rPr>
              <a:t>Rules and Regulations</a:t>
            </a:r>
            <a:r>
              <a:rPr lang="en-US" sz="1800" dirty="0">
                <a:solidFill>
                  <a:srgbClr val="00CCFF"/>
                </a:solidFill>
              </a:rPr>
              <a:t>, dental facilities will be required to certify BMPs, Amalgam separators and O&amp;M plans annually.  Additionally, facilities can expect to be occasionally inspected to verify paperwork, certifications and overall compliance.</a:t>
            </a:r>
          </a:p>
          <a:p>
            <a:pPr marL="400050" lvl="2" indent="0">
              <a:spcAft>
                <a:spcPts val="800"/>
              </a:spcAft>
              <a:buClr>
                <a:srgbClr val="336699"/>
              </a:buClr>
              <a:buSzPct val="95000"/>
              <a:buNone/>
            </a:pPr>
            <a:endParaRPr lang="en-US" sz="1800" dirty="0">
              <a:solidFill>
                <a:srgbClr val="00CCFF"/>
              </a:solidFill>
            </a:endParaRPr>
          </a:p>
          <a:p>
            <a:pPr marL="400050" lvl="2" indent="0">
              <a:spcAft>
                <a:spcPts val="800"/>
              </a:spcAft>
              <a:buClr>
                <a:srgbClr val="336699"/>
              </a:buClr>
              <a:buSzPct val="95000"/>
              <a:buNone/>
            </a:pPr>
            <a:endParaRPr lang="en-US" sz="1800" dirty="0">
              <a:solidFill>
                <a:srgbClr val="00CCFF"/>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019800" y="6477000"/>
            <a:ext cx="2631311" cy="276999"/>
          </a:xfrm>
          <a:prstGeom prst="rect">
            <a:avLst/>
          </a:prstGeom>
          <a:noFill/>
        </p:spPr>
        <p:txBody>
          <a:bodyPr wrap="square" rtlCol="0">
            <a:spAutoFit/>
          </a:bodyPr>
          <a:lstStyle/>
          <a:p>
            <a:r>
              <a:rPr lang="en-US" sz="1200" dirty="0">
                <a:solidFill>
                  <a:srgbClr val="336699"/>
                </a:solidFill>
              </a:rPr>
              <a:t>Annual Requirements and Inspections</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58200" y="6627168"/>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28</a:t>
            </a:r>
          </a:p>
        </p:txBody>
      </p:sp>
    </p:spTree>
    <p:custDataLst>
      <p:tags r:id="rId1"/>
    </p:custDataLst>
    <p:extLst>
      <p:ext uri="{BB962C8B-B14F-4D97-AF65-F5344CB8AC3E}">
        <p14:creationId xmlns:p14="http://schemas.microsoft.com/office/powerpoint/2010/main" val="97725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42" presetClass="entr" presetSubtype="0" fill="hold" nodeType="afterEffect">
                                  <p:stCondLst>
                                    <p:cond delay="175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3750"/>
                            </p:stCondLst>
                            <p:childTnLst>
                              <p:par>
                                <p:cTn id="47" presetID="42" presetClass="entr" presetSubtype="0" fill="hold" nodeType="afterEffect">
                                  <p:stCondLst>
                                    <p:cond delay="200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750"/>
                            </p:stCondLst>
                            <p:childTnLst>
                              <p:par>
                                <p:cTn id="53" presetID="42" presetClass="entr" presetSubtype="0" fill="hold" nodeType="afterEffect">
                                  <p:stCondLst>
                                    <p:cond delay="175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9500"/>
                            </p:stCondLst>
                            <p:childTnLst>
                              <p:par>
                                <p:cTn id="59" presetID="1" presetClass="entr" presetSubtype="0" fill="hold" nodeType="afterEffect">
                                  <p:stCondLst>
                                    <p:cond delay="1500"/>
                                  </p:stCondLst>
                                  <p:childTnLst>
                                    <p:set>
                                      <p:cBhvr>
                                        <p:cTn id="60"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971801"/>
            <a:ext cx="7315200" cy="838200"/>
          </a:xfrm>
        </p:spPr>
        <p:txBody>
          <a:bodyPr>
            <a:normAutofit/>
          </a:bodyPr>
          <a:lstStyle/>
          <a:p>
            <a:pPr algn="ctr"/>
            <a:r>
              <a:rPr lang="en-US" cap="none" dirty="0">
                <a:solidFill>
                  <a:srgbClr val="336699"/>
                </a:solidFill>
              </a:rPr>
              <a:t>Quiz #2</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29</a:t>
            </a:r>
          </a:p>
        </p:txBody>
      </p:sp>
    </p:spTree>
    <p:extLst>
      <p:ext uri="{BB962C8B-B14F-4D97-AF65-F5344CB8AC3E}">
        <p14:creationId xmlns:p14="http://schemas.microsoft.com/office/powerpoint/2010/main" val="37924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28800"/>
            <a:ext cx="7696200" cy="2209800"/>
          </a:xfrm>
        </p:spPr>
        <p:txBody>
          <a:bodyPr>
            <a:normAutofit/>
          </a:bodyPr>
          <a:lstStyle/>
          <a:p>
            <a:pPr algn="ctr"/>
            <a:r>
              <a:rPr lang="en-US" cap="none" dirty="0">
                <a:solidFill>
                  <a:srgbClr val="336699"/>
                </a:solidFill>
              </a:rPr>
              <a:t>Dental Amalgam Control Program</a:t>
            </a:r>
            <a:br>
              <a:rPr lang="en-US" cap="none" dirty="0">
                <a:solidFill>
                  <a:srgbClr val="336699"/>
                </a:solidFill>
              </a:rPr>
            </a:br>
            <a:r>
              <a:rPr lang="en-US" cap="none" dirty="0">
                <a:solidFill>
                  <a:srgbClr val="336699"/>
                </a:solidFill>
              </a:rPr>
              <a:t>Overview</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3</a:t>
            </a:r>
          </a:p>
        </p:txBody>
      </p:sp>
    </p:spTree>
    <p:extLst>
      <p:ext uri="{BB962C8B-B14F-4D97-AF65-F5344CB8AC3E}">
        <p14:creationId xmlns:p14="http://schemas.microsoft.com/office/powerpoint/2010/main" val="6914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28600"/>
            <a:ext cx="8077200" cy="618264"/>
          </a:xfrm>
        </p:spPr>
        <p:txBody>
          <a:bodyPr>
            <a:noAutofit/>
          </a:bodyPr>
          <a:lstStyle/>
          <a:p>
            <a:pPr algn="ctr"/>
            <a:r>
              <a:rPr lang="en-US" sz="4000" dirty="0">
                <a:solidFill>
                  <a:srgbClr val="336699"/>
                </a:solidFill>
              </a:rPr>
              <a:t>Quiz #2</a:t>
            </a:r>
          </a:p>
        </p:txBody>
      </p:sp>
      <p:sp>
        <p:nvSpPr>
          <p:cNvPr id="3" name="Content Placeholder 2"/>
          <p:cNvSpPr>
            <a:spLocks noGrp="1"/>
          </p:cNvSpPr>
          <p:nvPr>
            <p:ph idx="1"/>
          </p:nvPr>
        </p:nvSpPr>
        <p:spPr>
          <a:xfrm>
            <a:off x="716372" y="990600"/>
            <a:ext cx="8275228" cy="5652700"/>
          </a:xfrm>
        </p:spPr>
        <p:txBody>
          <a:bodyPr>
            <a:noAutofit/>
          </a:bodyPr>
          <a:lstStyle/>
          <a:p>
            <a:pPr marL="457200" lvl="1" indent="-457200">
              <a:buClr>
                <a:srgbClr val="336699"/>
              </a:buClr>
              <a:buSzPct val="95000"/>
              <a:buFont typeface="+mj-lt"/>
              <a:buAutoNum type="arabicPeriod"/>
            </a:pPr>
            <a:r>
              <a:rPr lang="en-US" sz="1800" dirty="0">
                <a:solidFill>
                  <a:srgbClr val="0099CC"/>
                </a:solidFill>
              </a:rPr>
              <a:t>Amalgam separators must comply with ISO 11143 standards and be designed with a minimum removal of:</a:t>
            </a:r>
          </a:p>
          <a:p>
            <a:pPr marL="857250" lvl="2" indent="-457200">
              <a:spcAft>
                <a:spcPts val="800"/>
              </a:spcAft>
              <a:buClr>
                <a:srgbClr val="336699"/>
              </a:buClr>
              <a:buSzPct val="95000"/>
              <a:buFont typeface="+mj-lt"/>
              <a:buAutoNum type="alphaLcParenR"/>
            </a:pPr>
            <a:r>
              <a:rPr lang="en-US" sz="1600" dirty="0">
                <a:solidFill>
                  <a:srgbClr val="00CCFF"/>
                </a:solidFill>
              </a:rPr>
              <a:t>98% Solids</a:t>
            </a:r>
          </a:p>
          <a:p>
            <a:pPr marL="857250" lvl="2" indent="-457200">
              <a:spcAft>
                <a:spcPts val="800"/>
              </a:spcAft>
              <a:buClr>
                <a:srgbClr val="336699"/>
              </a:buClr>
              <a:buSzPct val="95000"/>
              <a:buFont typeface="+mj-lt"/>
              <a:buAutoNum type="alphaLcParenR"/>
            </a:pPr>
            <a:r>
              <a:rPr lang="en-US" sz="1600" dirty="0">
                <a:solidFill>
                  <a:srgbClr val="00CCFF"/>
                </a:solidFill>
              </a:rPr>
              <a:t>85% Solids</a:t>
            </a:r>
          </a:p>
          <a:p>
            <a:pPr marL="857250" lvl="2" indent="-457200">
              <a:spcAft>
                <a:spcPts val="800"/>
              </a:spcAft>
              <a:buClr>
                <a:srgbClr val="336699"/>
              </a:buClr>
              <a:buSzPct val="95000"/>
              <a:buFont typeface="+mj-lt"/>
              <a:buAutoNum type="alphaLcParenR"/>
            </a:pPr>
            <a:r>
              <a:rPr lang="en-US" sz="1600" dirty="0">
                <a:solidFill>
                  <a:srgbClr val="00CCFF"/>
                </a:solidFill>
              </a:rPr>
              <a:t>50% Solids</a:t>
            </a:r>
            <a:endParaRPr lang="en-US" sz="1800" dirty="0">
              <a:solidFill>
                <a:srgbClr val="00CCFF"/>
              </a:solidFill>
            </a:endParaRPr>
          </a:p>
          <a:p>
            <a:pPr marL="457200" lvl="1" indent="-457200">
              <a:buClr>
                <a:srgbClr val="336699"/>
              </a:buClr>
              <a:buSzPct val="95000"/>
              <a:buFont typeface="+mj-lt"/>
              <a:buAutoNum type="arabicPeriod"/>
            </a:pPr>
            <a:r>
              <a:rPr lang="en-US" sz="1800" dirty="0">
                <a:solidFill>
                  <a:srgbClr val="0099CC"/>
                </a:solidFill>
              </a:rPr>
              <a:t>Amalgam separator compliance certifications that the separator has been properly used and maintained must be submitted:</a:t>
            </a:r>
          </a:p>
          <a:p>
            <a:pPr marL="857250" lvl="2" indent="-457200">
              <a:spcAft>
                <a:spcPts val="800"/>
              </a:spcAft>
              <a:buClr>
                <a:srgbClr val="336699"/>
              </a:buClr>
              <a:buSzPct val="95000"/>
              <a:buFont typeface="+mj-lt"/>
              <a:buAutoNum type="alphaLcParenR"/>
            </a:pPr>
            <a:r>
              <a:rPr lang="en-US" sz="1600" dirty="0">
                <a:solidFill>
                  <a:srgbClr val="00CCFF"/>
                </a:solidFill>
              </a:rPr>
              <a:t>Monthly</a:t>
            </a:r>
          </a:p>
          <a:p>
            <a:pPr marL="857250" lvl="2" indent="-457200">
              <a:spcAft>
                <a:spcPts val="800"/>
              </a:spcAft>
              <a:buClr>
                <a:srgbClr val="336699"/>
              </a:buClr>
              <a:buSzPct val="95000"/>
              <a:buFont typeface="+mj-lt"/>
              <a:buAutoNum type="alphaLcParenR"/>
            </a:pPr>
            <a:r>
              <a:rPr lang="en-US" sz="1600" dirty="0">
                <a:solidFill>
                  <a:srgbClr val="00CCFF"/>
                </a:solidFill>
              </a:rPr>
              <a:t>Never</a:t>
            </a:r>
          </a:p>
          <a:p>
            <a:pPr marL="857250" lvl="2" indent="-457200">
              <a:spcAft>
                <a:spcPts val="800"/>
              </a:spcAft>
              <a:buClr>
                <a:srgbClr val="336699"/>
              </a:buClr>
              <a:buSzPct val="95000"/>
              <a:buFont typeface="+mj-lt"/>
              <a:buAutoNum type="alphaLcParenR"/>
            </a:pPr>
            <a:r>
              <a:rPr lang="en-US" sz="1600" dirty="0">
                <a:solidFill>
                  <a:srgbClr val="00CCFF"/>
                </a:solidFill>
              </a:rPr>
              <a:t>Annually</a:t>
            </a:r>
          </a:p>
          <a:p>
            <a:pPr marL="457200" lvl="1" indent="-457200">
              <a:buClr>
                <a:srgbClr val="336699"/>
              </a:buClr>
              <a:buSzPct val="95000"/>
              <a:buFont typeface="+mj-lt"/>
              <a:buAutoNum type="arabicPeriod" startAt="3"/>
            </a:pPr>
            <a:r>
              <a:rPr lang="en-US" sz="1800" dirty="0">
                <a:solidFill>
                  <a:srgbClr val="0099CC"/>
                </a:solidFill>
              </a:rPr>
              <a:t>Amalgam separators must be installed, operated, maintained and properly sized for the volume and flow of the dental facility’s amalgam wastewater according to:</a:t>
            </a:r>
          </a:p>
          <a:p>
            <a:pPr marL="857250" lvl="2" indent="-457200">
              <a:spcAft>
                <a:spcPts val="800"/>
              </a:spcAft>
              <a:buClr>
                <a:srgbClr val="336699"/>
              </a:buClr>
              <a:buSzPct val="95000"/>
              <a:buFont typeface="+mj-lt"/>
              <a:buAutoNum type="alphaLcParenR"/>
            </a:pPr>
            <a:r>
              <a:rPr lang="en-US" sz="1600" dirty="0">
                <a:solidFill>
                  <a:srgbClr val="00CCFF"/>
                </a:solidFill>
              </a:rPr>
              <a:t>The government.</a:t>
            </a:r>
          </a:p>
          <a:p>
            <a:pPr marL="857250" lvl="2" indent="-457200">
              <a:spcAft>
                <a:spcPts val="800"/>
              </a:spcAft>
              <a:buClr>
                <a:srgbClr val="336699"/>
              </a:buClr>
              <a:buSzPct val="95000"/>
              <a:buFont typeface="+mj-lt"/>
              <a:buAutoNum type="alphaLcParenR"/>
            </a:pPr>
            <a:r>
              <a:rPr lang="en-US" sz="1600" dirty="0">
                <a:solidFill>
                  <a:srgbClr val="00CCFF"/>
                </a:solidFill>
              </a:rPr>
              <a:t>The manufacturer’s specifications and recommendations.</a:t>
            </a:r>
          </a:p>
          <a:p>
            <a:pPr marL="857250" lvl="2" indent="-457200">
              <a:spcAft>
                <a:spcPts val="800"/>
              </a:spcAft>
              <a:buClr>
                <a:srgbClr val="336699"/>
              </a:buClr>
              <a:buSzPct val="95000"/>
              <a:buFont typeface="+mj-lt"/>
              <a:buAutoNum type="alphaLcParenR"/>
            </a:pPr>
            <a:r>
              <a:rPr lang="en-US" sz="1600" dirty="0">
                <a:solidFill>
                  <a:srgbClr val="00CCFF"/>
                </a:solidFill>
              </a:rPr>
              <a:t>The ADA</a:t>
            </a:r>
            <a:endParaRPr lang="en-US" sz="2000" dirty="0">
              <a:solidFill>
                <a:srgbClr val="0099CC"/>
              </a:solidFill>
            </a:endParaRPr>
          </a:p>
          <a:p>
            <a:pPr marL="857250" lvl="2" indent="-457200">
              <a:spcAft>
                <a:spcPts val="800"/>
              </a:spcAft>
              <a:buClr>
                <a:srgbClr val="336699"/>
              </a:buClr>
              <a:buSzPct val="95000"/>
              <a:buFont typeface="+mj-lt"/>
              <a:buAutoNum type="alphaLcParenR"/>
            </a:pPr>
            <a:endParaRPr lang="en-US" sz="1600"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a:solidFill>
                  <a:srgbClr val="336699"/>
                </a:solidFill>
              </a:rPr>
              <a:t>Quiz #2</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30</a:t>
            </a:r>
          </a:p>
        </p:txBody>
      </p:sp>
    </p:spTree>
    <p:custDataLst>
      <p:tags r:id="rId1"/>
    </p:custDataLst>
    <p:extLst>
      <p:ext uri="{BB962C8B-B14F-4D97-AF65-F5344CB8AC3E}">
        <p14:creationId xmlns:p14="http://schemas.microsoft.com/office/powerpoint/2010/main" val="15629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nodeType="afterEffect">
                                  <p:stCondLst>
                                    <p:cond delay="1000"/>
                                  </p:stCondLst>
                                  <p:iterate type="lt">
                                    <p:tmPct val="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2" presetClass="entr" presetSubtype="4" fill="hold" nodeType="afterEffect">
                                  <p:stCondLst>
                                    <p:cond delay="10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2" presetClass="entr" presetSubtype="4"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8000"/>
                            </p:stCondLst>
                            <p:childTnLst>
                              <p:par>
                                <p:cTn id="26" presetID="10" presetClass="exit" presetSubtype="0" fill="hold" nodeType="afterEffect">
                                  <p:stCondLst>
                                    <p:cond delay="3000"/>
                                  </p:stCondLst>
                                  <p:childTnLst>
                                    <p:animEffect transition="out" filter="fade">
                                      <p:cBhvr>
                                        <p:cTn id="27" dur="1000"/>
                                        <p:tgtEl>
                                          <p:spTgt spid="3">
                                            <p:txEl>
                                              <p:pRg st="2" end="2"/>
                                            </p:txEl>
                                          </p:spTgt>
                                        </p:tgtEl>
                                      </p:cBhvr>
                                    </p:animEffect>
                                    <p:set>
                                      <p:cBhvr>
                                        <p:cTn id="28" dur="1" fill="hold">
                                          <p:stCondLst>
                                            <p:cond delay="999"/>
                                          </p:stCondLst>
                                        </p:cTn>
                                        <p:tgtEl>
                                          <p:spTgt spid="3">
                                            <p:txEl>
                                              <p:pRg st="2" end="2"/>
                                            </p:txEl>
                                          </p:spTgt>
                                        </p:tgtEl>
                                        <p:attrNameLst>
                                          <p:attrName>style.visibility</p:attrName>
                                        </p:attrNameLst>
                                      </p:cBhvr>
                                      <p:to>
                                        <p:strVal val="hidden"/>
                                      </p:to>
                                    </p:set>
                                  </p:childTnLst>
                                </p:cTn>
                              </p:par>
                              <p:par>
                                <p:cTn id="29" presetID="10" presetClass="exit" presetSubtype="0" fill="hold" nodeType="withEffect">
                                  <p:stCondLst>
                                    <p:cond delay="3000"/>
                                  </p:stCondLst>
                                  <p:childTnLst>
                                    <p:animEffect transition="out" filter="fade">
                                      <p:cBhvr>
                                        <p:cTn id="30" dur="1000"/>
                                        <p:tgtEl>
                                          <p:spTgt spid="3">
                                            <p:txEl>
                                              <p:pRg st="3" end="3"/>
                                            </p:txEl>
                                          </p:spTgt>
                                        </p:tgtEl>
                                      </p:cBhvr>
                                    </p:animEffect>
                                    <p:set>
                                      <p:cBhvr>
                                        <p:cTn id="31" dur="1" fill="hold">
                                          <p:stCondLst>
                                            <p:cond delay="999"/>
                                          </p:stCondLst>
                                        </p:cTn>
                                        <p:tgtEl>
                                          <p:spTgt spid="3">
                                            <p:txEl>
                                              <p:pRg st="3" end="3"/>
                                            </p:txEl>
                                          </p:spTgt>
                                        </p:tgtEl>
                                        <p:attrNameLst>
                                          <p:attrName>style.visibility</p:attrName>
                                        </p:attrNameLst>
                                      </p:cBhvr>
                                      <p:to>
                                        <p:strVal val="hidden"/>
                                      </p:to>
                                    </p:set>
                                  </p:childTnLst>
                                </p:cTn>
                              </p:par>
                            </p:childTnLst>
                          </p:cTn>
                        </p:par>
                        <p:par>
                          <p:cTn id="32" fill="hold">
                            <p:stCondLst>
                              <p:cond delay="12000"/>
                            </p:stCondLst>
                            <p:childTnLst>
                              <p:par>
                                <p:cTn id="33" presetID="15" presetClass="emph" presetSubtype="0" nodeType="afterEffect">
                                  <p:stCondLst>
                                    <p:cond delay="1000"/>
                                  </p:stCondLst>
                                  <p:iterate type="lt">
                                    <p:tmAbs val="0"/>
                                  </p:iterate>
                                  <p:childTnLst>
                                    <p:set>
                                      <p:cBhvr override="childStyle">
                                        <p:cTn id="34" dur="3000"/>
                                        <p:tgtEl>
                                          <p:spTgt spid="3">
                                            <p:txEl>
                                              <p:pRg st="1" end="1"/>
                                            </p:txEl>
                                          </p:spTgt>
                                        </p:tgtEl>
                                        <p:attrNameLst>
                                          <p:attrName>style.fontWeight</p:attrName>
                                        </p:attrNameLst>
                                      </p:cBhvr>
                                      <p:to>
                                        <p:strVal val="bold"/>
                                      </p:to>
                                    </p:set>
                                  </p:childTnLst>
                                </p:cTn>
                              </p:par>
                            </p:childTnLst>
                          </p:cTn>
                        </p:par>
                        <p:par>
                          <p:cTn id="35" fill="hold">
                            <p:stCondLst>
                              <p:cond delay="16000"/>
                            </p:stCondLst>
                            <p:childTnLst>
                              <p:par>
                                <p:cTn id="36" presetID="42" presetClass="entr" presetSubtype="0" fill="hold" nodeType="afterEffect">
                                  <p:stCondLst>
                                    <p:cond delay="100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8000"/>
                            </p:stCondLst>
                            <p:childTnLst>
                              <p:par>
                                <p:cTn id="42" presetID="2" presetClass="entr" presetSubtype="4" fill="hold" nodeType="afterEffect">
                                  <p:stCondLst>
                                    <p:cond delay="100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0"/>
                            </p:stCondLst>
                            <p:childTnLst>
                              <p:par>
                                <p:cTn id="47" presetID="2" presetClass="entr" presetSubtype="4" fill="hold" nodeType="afterEffect">
                                  <p:stCondLst>
                                    <p:cond delay="1000"/>
                                  </p:stCondLst>
                                  <p:iterate type="lt">
                                    <p:tmPct val="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2000"/>
                            </p:stCondLst>
                            <p:childTnLst>
                              <p:par>
                                <p:cTn id="52" presetID="2" presetClass="entr" presetSubtype="4" fill="hold" nodeType="afterEffect">
                                  <p:stCondLst>
                                    <p:cond delay="1000"/>
                                  </p:stCondLst>
                                  <p:iterate type="lt">
                                    <p:tmPct val="0"/>
                                  </p:iterate>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24000"/>
                            </p:stCondLst>
                            <p:childTnLst>
                              <p:par>
                                <p:cTn id="57" presetID="10" presetClass="exit" presetSubtype="0" fill="hold" nodeType="afterEffect">
                                  <p:stCondLst>
                                    <p:cond delay="3000"/>
                                  </p:stCondLst>
                                  <p:childTnLst>
                                    <p:animEffect transition="out" filter="fade">
                                      <p:cBhvr>
                                        <p:cTn id="58" dur="1000"/>
                                        <p:tgtEl>
                                          <p:spTgt spid="3">
                                            <p:txEl>
                                              <p:pRg st="5" end="5"/>
                                            </p:txEl>
                                          </p:spTgt>
                                        </p:tgtEl>
                                      </p:cBhvr>
                                    </p:animEffect>
                                    <p:set>
                                      <p:cBhvr>
                                        <p:cTn id="59" dur="1" fill="hold">
                                          <p:stCondLst>
                                            <p:cond delay="999"/>
                                          </p:stCondLst>
                                        </p:cTn>
                                        <p:tgtEl>
                                          <p:spTgt spid="3">
                                            <p:txEl>
                                              <p:pRg st="5" end="5"/>
                                            </p:txEl>
                                          </p:spTgt>
                                        </p:tgtEl>
                                        <p:attrNameLst>
                                          <p:attrName>style.visibility</p:attrName>
                                        </p:attrNameLst>
                                      </p:cBhvr>
                                      <p:to>
                                        <p:strVal val="hidden"/>
                                      </p:to>
                                    </p:set>
                                  </p:childTnLst>
                                </p:cTn>
                              </p:par>
                              <p:par>
                                <p:cTn id="60" presetID="10" presetClass="exit" presetSubtype="0" fill="hold" nodeType="withEffect">
                                  <p:stCondLst>
                                    <p:cond delay="3000"/>
                                  </p:stCondLst>
                                  <p:iterate type="lt">
                                    <p:tmPct val="0"/>
                                  </p:iterate>
                                  <p:childTnLst>
                                    <p:animEffect transition="out" filter="fade">
                                      <p:cBhvr>
                                        <p:cTn id="61" dur="1000"/>
                                        <p:tgtEl>
                                          <p:spTgt spid="3">
                                            <p:txEl>
                                              <p:pRg st="6" end="6"/>
                                            </p:txEl>
                                          </p:spTgt>
                                        </p:tgtEl>
                                      </p:cBhvr>
                                    </p:animEffect>
                                    <p:set>
                                      <p:cBhvr>
                                        <p:cTn id="62" dur="1" fill="hold">
                                          <p:stCondLst>
                                            <p:cond delay="999"/>
                                          </p:stCondLst>
                                        </p:cTn>
                                        <p:tgtEl>
                                          <p:spTgt spid="3">
                                            <p:txEl>
                                              <p:pRg st="6" end="6"/>
                                            </p:txEl>
                                          </p:spTgt>
                                        </p:tgtEl>
                                        <p:attrNameLst>
                                          <p:attrName>style.visibility</p:attrName>
                                        </p:attrNameLst>
                                      </p:cBhvr>
                                      <p:to>
                                        <p:strVal val="hidden"/>
                                      </p:to>
                                    </p:set>
                                  </p:childTnLst>
                                </p:cTn>
                              </p:par>
                            </p:childTnLst>
                          </p:cTn>
                        </p:par>
                        <p:par>
                          <p:cTn id="63" fill="hold">
                            <p:stCondLst>
                              <p:cond delay="28000"/>
                            </p:stCondLst>
                            <p:childTnLst>
                              <p:par>
                                <p:cTn id="64" presetID="15" presetClass="emph" presetSubtype="0" nodeType="afterEffect">
                                  <p:stCondLst>
                                    <p:cond delay="1000"/>
                                  </p:stCondLst>
                                  <p:iterate type="lt">
                                    <p:tmAbs val="0"/>
                                  </p:iterate>
                                  <p:childTnLst>
                                    <p:set>
                                      <p:cBhvr override="childStyle">
                                        <p:cTn id="65" dur="3000"/>
                                        <p:tgtEl>
                                          <p:spTgt spid="3">
                                            <p:txEl>
                                              <p:pRg st="7" end="7"/>
                                            </p:txEl>
                                          </p:spTgt>
                                        </p:tgtEl>
                                        <p:attrNameLst>
                                          <p:attrName>style.fontWeight</p:attrName>
                                        </p:attrNameLst>
                                      </p:cBhvr>
                                      <p:to>
                                        <p:strVal val="bold"/>
                                      </p:to>
                                    </p:set>
                                  </p:childTnLst>
                                </p:cTn>
                              </p:par>
                            </p:childTnLst>
                          </p:cTn>
                        </p:par>
                        <p:par>
                          <p:cTn id="66" fill="hold">
                            <p:stCondLst>
                              <p:cond delay="32000"/>
                            </p:stCondLst>
                            <p:childTnLst>
                              <p:par>
                                <p:cTn id="67" presetID="42" presetClass="entr" presetSubtype="0" fill="hold" nodeType="afterEffect">
                                  <p:stCondLst>
                                    <p:cond delay="100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72" fill="hold">
                            <p:stCondLst>
                              <p:cond delay="34000"/>
                            </p:stCondLst>
                            <p:childTnLst>
                              <p:par>
                                <p:cTn id="73" presetID="2" presetClass="entr" presetSubtype="4" fill="hold" nodeType="afterEffect">
                                  <p:stCondLst>
                                    <p:cond delay="1000"/>
                                  </p:stCondLst>
                                  <p:iterate type="lt">
                                    <p:tmPct val="0"/>
                                  </p:iterate>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additive="base">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77" fill="hold">
                            <p:stCondLst>
                              <p:cond delay="36000"/>
                            </p:stCondLst>
                            <p:childTnLst>
                              <p:par>
                                <p:cTn id="78" presetID="2" presetClass="entr" presetSubtype="4" fill="hold" nodeType="afterEffect">
                                  <p:stCondLst>
                                    <p:cond delay="1000"/>
                                  </p:stCondLst>
                                  <p:iterate type="lt">
                                    <p:tmPct val="0"/>
                                  </p:iterate>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additive="base">
                                        <p:cTn id="8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82" fill="hold">
                            <p:stCondLst>
                              <p:cond delay="38000"/>
                            </p:stCondLst>
                            <p:childTnLst>
                              <p:par>
                                <p:cTn id="83" presetID="2" presetClass="entr" presetSubtype="4" fill="hold" nodeType="afterEffect">
                                  <p:stCondLst>
                                    <p:cond delay="1000"/>
                                  </p:stCondLst>
                                  <p:iterate type="lt">
                                    <p:tmPct val="0"/>
                                  </p:iterate>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87" fill="hold">
                            <p:stCondLst>
                              <p:cond delay="40000"/>
                            </p:stCondLst>
                            <p:childTnLst>
                              <p:par>
                                <p:cTn id="88" presetID="1" presetClass="exit" presetSubtype="0" fill="hold" nodeType="afterEffect">
                                  <p:stCondLst>
                                    <p:cond delay="3000"/>
                                  </p:stCondLst>
                                  <p:iterate type="lt">
                                    <p:tmAbs val="0"/>
                                  </p:iterate>
                                  <p:childTnLst>
                                    <p:set>
                                      <p:cBhvr>
                                        <p:cTn id="89" dur="1" fill="hold">
                                          <p:stCondLst>
                                            <p:cond delay="999"/>
                                          </p:stCondLst>
                                        </p:cTn>
                                        <p:tgtEl>
                                          <p:spTgt spid="3">
                                            <p:txEl>
                                              <p:pRg st="11" end="11"/>
                                            </p:txEl>
                                          </p:spTgt>
                                        </p:tgtEl>
                                        <p:attrNameLst>
                                          <p:attrName>style.visibility</p:attrName>
                                        </p:attrNameLst>
                                      </p:cBhvr>
                                      <p:to>
                                        <p:strVal val="hidden"/>
                                      </p:to>
                                    </p:set>
                                  </p:childTnLst>
                                </p:cTn>
                              </p:par>
                              <p:par>
                                <p:cTn id="90" presetID="1" presetClass="exit" presetSubtype="0" fill="hold" nodeType="withEffect">
                                  <p:stCondLst>
                                    <p:cond delay="3000"/>
                                  </p:stCondLst>
                                  <p:iterate type="lt">
                                    <p:tmAbs val="0"/>
                                  </p:iterate>
                                  <p:childTnLst>
                                    <p:set>
                                      <p:cBhvr>
                                        <p:cTn id="91" dur="1" fill="hold">
                                          <p:stCondLst>
                                            <p:cond delay="999"/>
                                          </p:stCondLst>
                                        </p:cTn>
                                        <p:tgtEl>
                                          <p:spTgt spid="3">
                                            <p:txEl>
                                              <p:pRg st="9" end="9"/>
                                            </p:txEl>
                                          </p:spTgt>
                                        </p:tgtEl>
                                        <p:attrNameLst>
                                          <p:attrName>style.visibility</p:attrName>
                                        </p:attrNameLst>
                                      </p:cBhvr>
                                      <p:to>
                                        <p:strVal val="hidden"/>
                                      </p:to>
                                    </p:set>
                                  </p:childTnLst>
                                </p:cTn>
                              </p:par>
                            </p:childTnLst>
                          </p:cTn>
                        </p:par>
                        <p:par>
                          <p:cTn id="92" fill="hold">
                            <p:stCondLst>
                              <p:cond delay="44000"/>
                            </p:stCondLst>
                            <p:childTnLst>
                              <p:par>
                                <p:cTn id="93" presetID="15" presetClass="emph" presetSubtype="0" nodeType="afterEffect">
                                  <p:stCondLst>
                                    <p:cond delay="1000"/>
                                  </p:stCondLst>
                                  <p:iterate type="lt">
                                    <p:tmAbs val="0"/>
                                  </p:iterate>
                                  <p:childTnLst>
                                    <p:set>
                                      <p:cBhvr override="childStyle">
                                        <p:cTn id="94" dur="3000"/>
                                        <p:tgtEl>
                                          <p:spTgt spid="3">
                                            <p:txEl>
                                              <p:pRg st="10" end="10"/>
                                            </p:txEl>
                                          </p:spTgt>
                                        </p:tgtEl>
                                        <p:attrNameLst>
                                          <p:attrName>style.fontWeight</p:attrName>
                                        </p:attrNameLst>
                                      </p:cBhvr>
                                      <p:to>
                                        <p:strVal val="bold"/>
                                      </p:to>
                                    </p:set>
                                  </p:childTnLst>
                                </p:cTn>
                              </p:par>
                            </p:childTnLst>
                          </p:cTn>
                        </p:par>
                        <p:par>
                          <p:cTn id="95" fill="hold">
                            <p:stCondLst>
                              <p:cond delay="48000"/>
                            </p:stCondLst>
                            <p:childTnLst>
                              <p:par>
                                <p:cTn id="96" presetID="1" presetClass="entr" presetSubtype="0" fill="hold" nodeType="afterEffect">
                                  <p:stCondLst>
                                    <p:cond delay="1500"/>
                                  </p:stCondLst>
                                  <p:childTnLst>
                                    <p:set>
                                      <p:cBhvr>
                                        <p:cTn id="97"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76200"/>
            <a:ext cx="8077200" cy="949568"/>
          </a:xfrm>
        </p:spPr>
        <p:txBody>
          <a:bodyPr>
            <a:normAutofit/>
          </a:bodyPr>
          <a:lstStyle/>
          <a:p>
            <a:pPr algn="ctr"/>
            <a:r>
              <a:rPr lang="en-US" sz="3600" dirty="0">
                <a:solidFill>
                  <a:srgbClr val="336699"/>
                </a:solidFill>
              </a:rPr>
              <a:t>Quiz #2</a:t>
            </a:r>
            <a:br>
              <a:rPr lang="en-US" sz="2800" dirty="0">
                <a:solidFill>
                  <a:srgbClr val="336699"/>
                </a:solidFill>
              </a:rPr>
            </a:br>
            <a:r>
              <a:rPr lang="en-US" sz="2000" dirty="0">
                <a:solidFill>
                  <a:srgbClr val="336699"/>
                </a:solidFill>
              </a:rPr>
              <a:t>(Continued)</a:t>
            </a:r>
          </a:p>
        </p:txBody>
      </p:sp>
      <p:sp>
        <p:nvSpPr>
          <p:cNvPr id="3" name="Content Placeholder 2"/>
          <p:cNvSpPr>
            <a:spLocks noGrp="1"/>
          </p:cNvSpPr>
          <p:nvPr>
            <p:ph idx="1"/>
          </p:nvPr>
        </p:nvSpPr>
        <p:spPr>
          <a:xfrm>
            <a:off x="716372" y="1066800"/>
            <a:ext cx="8275228" cy="5486400"/>
          </a:xfrm>
        </p:spPr>
        <p:txBody>
          <a:bodyPr>
            <a:noAutofit/>
          </a:bodyPr>
          <a:lstStyle/>
          <a:p>
            <a:pPr marL="457200" lvl="1" indent="-457200">
              <a:buClr>
                <a:srgbClr val="336699"/>
              </a:buClr>
              <a:buSzPct val="95000"/>
              <a:buFont typeface="+mj-lt"/>
              <a:buAutoNum type="arabicPeriod" startAt="4"/>
            </a:pPr>
            <a:r>
              <a:rPr lang="en-US" sz="1800" dirty="0">
                <a:solidFill>
                  <a:srgbClr val="0099CC"/>
                </a:solidFill>
              </a:rPr>
              <a:t>An O&amp;M plan requires the following </a:t>
            </a:r>
            <a:r>
              <a:rPr lang="en-US" sz="1800" u="sng" dirty="0">
                <a:solidFill>
                  <a:srgbClr val="0099CC"/>
                </a:solidFill>
              </a:rPr>
              <a:t>monthly</a:t>
            </a:r>
            <a:r>
              <a:rPr lang="en-US" sz="1800" dirty="0">
                <a:solidFill>
                  <a:srgbClr val="0099CC"/>
                </a:solidFill>
              </a:rPr>
              <a:t> procedure:</a:t>
            </a:r>
          </a:p>
          <a:p>
            <a:pPr marL="857250" lvl="2" indent="-457200">
              <a:spcAft>
                <a:spcPts val="800"/>
              </a:spcAft>
              <a:buClr>
                <a:srgbClr val="336699"/>
              </a:buClr>
              <a:buSzPct val="95000"/>
              <a:buFont typeface="+mj-lt"/>
              <a:buAutoNum type="alphaLcParenR"/>
            </a:pPr>
            <a:r>
              <a:rPr lang="en-US" sz="1600" dirty="0">
                <a:solidFill>
                  <a:srgbClr val="00CCFF"/>
                </a:solidFill>
              </a:rPr>
              <a:t>Visual inspection of the amalgam separator(s).</a:t>
            </a:r>
          </a:p>
          <a:p>
            <a:pPr marL="857250" lvl="2" indent="-457200">
              <a:spcAft>
                <a:spcPts val="800"/>
              </a:spcAft>
              <a:buClr>
                <a:srgbClr val="336699"/>
              </a:buClr>
              <a:buSzPct val="95000"/>
              <a:buFont typeface="+mj-lt"/>
              <a:buAutoNum type="alphaLcParenR"/>
            </a:pPr>
            <a:r>
              <a:rPr lang="en-US" sz="1600" dirty="0">
                <a:solidFill>
                  <a:srgbClr val="00CCFF"/>
                </a:solidFill>
              </a:rPr>
              <a:t>Inspection log updated with date and personnel signature.</a:t>
            </a:r>
          </a:p>
          <a:p>
            <a:pPr marL="857250" lvl="2" indent="-457200">
              <a:spcAft>
                <a:spcPts val="800"/>
              </a:spcAft>
              <a:buClr>
                <a:srgbClr val="336699"/>
              </a:buClr>
              <a:buSzPct val="95000"/>
              <a:buFont typeface="+mj-lt"/>
              <a:buAutoNum type="alphaLcParenR"/>
            </a:pPr>
            <a:r>
              <a:rPr lang="en-US" sz="1600" dirty="0">
                <a:solidFill>
                  <a:srgbClr val="00CCFF"/>
                </a:solidFill>
              </a:rPr>
              <a:t>All of the above</a:t>
            </a:r>
            <a:r>
              <a:rPr lang="en-US" sz="1600" dirty="0">
                <a:solidFill>
                  <a:srgbClr val="0099CC"/>
                </a:solidFill>
              </a:rPr>
              <a:t>.</a:t>
            </a:r>
          </a:p>
          <a:p>
            <a:pPr marL="457200" lvl="1" indent="-457200">
              <a:buClr>
                <a:srgbClr val="336699"/>
              </a:buClr>
              <a:buSzPct val="95000"/>
              <a:buFont typeface="+mj-lt"/>
              <a:buAutoNum type="arabicPeriod" startAt="4"/>
            </a:pPr>
            <a:r>
              <a:rPr lang="en-US" sz="1800" dirty="0">
                <a:solidFill>
                  <a:srgbClr val="0099CC"/>
                </a:solidFill>
              </a:rPr>
              <a:t>Collection devices must be replaced:</a:t>
            </a:r>
          </a:p>
          <a:p>
            <a:pPr marL="857250" lvl="2" indent="-457200">
              <a:spcAft>
                <a:spcPts val="800"/>
              </a:spcAft>
              <a:buClr>
                <a:srgbClr val="336699"/>
              </a:buClr>
              <a:buSzPct val="95000"/>
              <a:buFont typeface="+mj-lt"/>
              <a:buAutoNum type="alphaLcParenR"/>
            </a:pPr>
            <a:r>
              <a:rPr lang="en-US" sz="1600" dirty="0">
                <a:solidFill>
                  <a:srgbClr val="00CCFF"/>
                </a:solidFill>
              </a:rPr>
              <a:t>Per the manufacturer’s recommendation.</a:t>
            </a:r>
          </a:p>
          <a:p>
            <a:pPr marL="857250" lvl="2" indent="-457200">
              <a:spcAft>
                <a:spcPts val="800"/>
              </a:spcAft>
              <a:buClr>
                <a:srgbClr val="336699"/>
              </a:buClr>
              <a:buSzPct val="95000"/>
              <a:buFont typeface="+mj-lt"/>
              <a:buAutoNum type="alphaLcParenR"/>
            </a:pPr>
            <a:r>
              <a:rPr lang="en-US" sz="1600" dirty="0">
                <a:solidFill>
                  <a:srgbClr val="00CCFF"/>
                </a:solidFill>
              </a:rPr>
              <a:t>When the solids reach the “full” line.</a:t>
            </a:r>
          </a:p>
          <a:p>
            <a:pPr marL="857250" lvl="2" indent="-457200">
              <a:spcAft>
                <a:spcPts val="800"/>
              </a:spcAft>
              <a:buClr>
                <a:srgbClr val="336699"/>
              </a:buClr>
              <a:buSzPct val="95000"/>
              <a:buFont typeface="+mj-lt"/>
              <a:buAutoNum type="alphaLcParenR"/>
            </a:pPr>
            <a:r>
              <a:rPr lang="en-US" sz="1600" dirty="0">
                <a:solidFill>
                  <a:srgbClr val="00CCFF"/>
                </a:solidFill>
              </a:rPr>
              <a:t>All of the above.</a:t>
            </a:r>
          </a:p>
          <a:p>
            <a:pPr marL="457200" lvl="1" indent="-457200">
              <a:buClr>
                <a:srgbClr val="336699"/>
              </a:buClr>
              <a:buSzPct val="95000"/>
              <a:buFont typeface="+mj-lt"/>
              <a:buAutoNum type="arabicPeriod" startAt="6"/>
            </a:pPr>
            <a:r>
              <a:rPr lang="en-US" sz="1800" dirty="0">
                <a:solidFill>
                  <a:srgbClr val="0099CC"/>
                </a:solidFill>
              </a:rPr>
              <a:t>Documentation must be established and maintained for no less than three (3) years for the following:</a:t>
            </a:r>
          </a:p>
          <a:p>
            <a:pPr marL="857250" lvl="2" indent="-457200">
              <a:spcAft>
                <a:spcPts val="800"/>
              </a:spcAft>
              <a:buClr>
                <a:srgbClr val="336699"/>
              </a:buClr>
              <a:buSzPct val="95000"/>
              <a:buFont typeface="+mj-lt"/>
              <a:buAutoNum type="alphaLcParenR"/>
            </a:pPr>
            <a:r>
              <a:rPr lang="en-US" sz="1600" dirty="0">
                <a:solidFill>
                  <a:srgbClr val="00CCFF"/>
                </a:solidFill>
              </a:rPr>
              <a:t>Recycling or disposal facility receipts or documentation.</a:t>
            </a:r>
          </a:p>
          <a:p>
            <a:pPr marL="857250" lvl="2" indent="-457200">
              <a:spcAft>
                <a:spcPts val="800"/>
              </a:spcAft>
              <a:buClr>
                <a:srgbClr val="336699"/>
              </a:buClr>
              <a:buSzPct val="95000"/>
              <a:buFont typeface="+mj-lt"/>
              <a:buAutoNum type="alphaLcParenR"/>
            </a:pPr>
            <a:r>
              <a:rPr lang="en-US" sz="1600" dirty="0">
                <a:solidFill>
                  <a:srgbClr val="00CCFF"/>
                </a:solidFill>
              </a:rPr>
              <a:t>Logs of amalgam waste removed from the vacuum system or plumbing.</a:t>
            </a:r>
          </a:p>
          <a:p>
            <a:pPr marL="857250" lvl="2" indent="-457200">
              <a:spcAft>
                <a:spcPts val="800"/>
              </a:spcAft>
              <a:buClr>
                <a:srgbClr val="336699"/>
              </a:buClr>
              <a:buSzPct val="95000"/>
              <a:buFont typeface="+mj-lt"/>
              <a:buAutoNum type="alphaLcParenR"/>
            </a:pPr>
            <a:r>
              <a:rPr lang="en-US" sz="1600" dirty="0">
                <a:solidFill>
                  <a:srgbClr val="00CCFF"/>
                </a:solidFill>
              </a:rPr>
              <a:t>Documentation of maintenance performed on any amalgam separator.</a:t>
            </a:r>
          </a:p>
          <a:p>
            <a:pPr marL="857250" lvl="2" indent="-457200">
              <a:spcAft>
                <a:spcPts val="800"/>
              </a:spcAft>
              <a:buClr>
                <a:srgbClr val="336699"/>
              </a:buClr>
              <a:buSzPct val="95000"/>
              <a:buFont typeface="+mj-lt"/>
              <a:buAutoNum type="alphaLcParenR"/>
            </a:pPr>
            <a:r>
              <a:rPr lang="en-US" sz="1600" dirty="0">
                <a:solidFill>
                  <a:srgbClr val="00CCFF"/>
                </a:solidFill>
              </a:rPr>
              <a:t>Employee training logs.</a:t>
            </a:r>
          </a:p>
          <a:p>
            <a:pPr marL="857250" lvl="2" indent="-457200">
              <a:spcAft>
                <a:spcPts val="800"/>
              </a:spcAft>
              <a:buClr>
                <a:srgbClr val="336699"/>
              </a:buClr>
              <a:buSzPct val="95000"/>
              <a:buFont typeface="+mj-lt"/>
              <a:buAutoNum type="alphaLcParenR"/>
            </a:pPr>
            <a:r>
              <a:rPr lang="en-US" sz="1600" dirty="0">
                <a:solidFill>
                  <a:srgbClr val="00CCFF"/>
                </a:solidFill>
              </a:rPr>
              <a:t>All of the above</a:t>
            </a:r>
            <a:r>
              <a:rPr lang="en-US" sz="1600" dirty="0">
                <a:solidFill>
                  <a:srgbClr val="0099CC"/>
                </a:solidFill>
              </a:rPr>
              <a:t>.</a:t>
            </a:r>
          </a:p>
          <a:p>
            <a:pPr marL="0" lvl="1" indent="0">
              <a:spcAft>
                <a:spcPts val="800"/>
              </a:spcAft>
              <a:buClr>
                <a:srgbClr val="336699"/>
              </a:buClr>
              <a:buSzPct val="95000"/>
              <a:buNone/>
            </a:pPr>
            <a:endParaRPr lang="en-US" sz="2000" dirty="0">
              <a:solidFill>
                <a:srgbClr val="0099CC"/>
              </a:solidFill>
            </a:endParaRPr>
          </a:p>
          <a:p>
            <a:pPr marL="857250" lvl="2" indent="-457200">
              <a:spcAft>
                <a:spcPts val="800"/>
              </a:spcAft>
              <a:buClr>
                <a:srgbClr val="336699"/>
              </a:buClr>
              <a:buSzPct val="95000"/>
              <a:buFont typeface="+mj-lt"/>
              <a:buAutoNum type="alphaLcParenR"/>
            </a:pPr>
            <a:endParaRPr lang="en-US" sz="1600" dirty="0">
              <a:solidFill>
                <a:srgbClr val="00CCFF"/>
              </a:solidFill>
            </a:endParaRPr>
          </a:p>
          <a:p>
            <a:pPr marL="0" lvl="1" indent="0">
              <a:spcAft>
                <a:spcPts val="800"/>
              </a:spcAft>
              <a:buClr>
                <a:srgbClr val="336699"/>
              </a:buClr>
              <a:buSzPct val="95000"/>
              <a:buNone/>
            </a:pPr>
            <a:endParaRPr lang="en-US" sz="2000" dirty="0">
              <a:solidFill>
                <a:srgbClr val="0099CC"/>
              </a:solidFill>
            </a:endParaRPr>
          </a:p>
          <a:p>
            <a:pPr marL="0" lvl="1" indent="0">
              <a:spcAft>
                <a:spcPts val="800"/>
              </a:spcAft>
              <a:buClr>
                <a:srgbClr val="336699"/>
              </a:buClr>
              <a:buSzPct val="95000"/>
              <a:buNone/>
            </a:pPr>
            <a:endParaRPr lang="en-US" sz="2000" dirty="0">
              <a:solidFill>
                <a:srgbClr val="0099CC"/>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24600" y="6504801"/>
            <a:ext cx="2209800" cy="276999"/>
          </a:xfrm>
          <a:prstGeom prst="rect">
            <a:avLst/>
          </a:prstGeom>
          <a:noFill/>
        </p:spPr>
        <p:txBody>
          <a:bodyPr wrap="square" rtlCol="0">
            <a:spAutoFit/>
          </a:bodyPr>
          <a:lstStyle/>
          <a:p>
            <a:pPr algn="ctr"/>
            <a:r>
              <a:rPr lang="en-US" sz="1200" dirty="0">
                <a:solidFill>
                  <a:srgbClr val="336699"/>
                </a:solidFill>
              </a:rPr>
              <a:t>Quiz #2</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31</a:t>
            </a:r>
          </a:p>
        </p:txBody>
      </p:sp>
    </p:spTree>
    <p:custDataLst>
      <p:tags r:id="rId1"/>
    </p:custDataLst>
    <p:extLst>
      <p:ext uri="{BB962C8B-B14F-4D97-AF65-F5344CB8AC3E}">
        <p14:creationId xmlns:p14="http://schemas.microsoft.com/office/powerpoint/2010/main" val="6310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42" presetClass="entr" presetSubtype="0" fill="hold" nodeType="afterEffect">
                                  <p:stCondLst>
                                    <p:cond delay="100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8000"/>
                            </p:stCondLst>
                            <p:childTnLst>
                              <p:par>
                                <p:cTn id="26" presetID="15" presetClass="emph" presetSubtype="0" nodeType="afterEffect">
                                  <p:stCondLst>
                                    <p:cond delay="1000"/>
                                  </p:stCondLst>
                                  <p:iterate type="lt">
                                    <p:tmAbs val="25"/>
                                  </p:iterate>
                                  <p:childTnLst>
                                    <p:set>
                                      <p:cBhvr override="childStyle">
                                        <p:cTn id="27" dur="3000"/>
                                        <p:tgtEl>
                                          <p:spTgt spid="3">
                                            <p:txEl>
                                              <p:pRg st="3" end="3"/>
                                            </p:txEl>
                                          </p:spTgt>
                                        </p:tgtEl>
                                        <p:attrNameLst>
                                          <p:attrName>style.fontWeight</p:attrName>
                                        </p:attrNameLst>
                                      </p:cBhvr>
                                      <p:to>
                                        <p:strVal val="bold"/>
                                      </p:to>
                                    </p:set>
                                  </p:childTnLst>
                                </p:cTn>
                              </p:par>
                            </p:childTnLst>
                          </p:cTn>
                        </p:par>
                        <p:par>
                          <p:cTn id="28" fill="hold">
                            <p:stCondLst>
                              <p:cond delay="12325"/>
                            </p:stCondLst>
                            <p:childTnLst>
                              <p:par>
                                <p:cTn id="29" presetID="2" presetClass="entr" presetSubtype="4"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4325"/>
                            </p:stCondLst>
                            <p:childTnLst>
                              <p:par>
                                <p:cTn id="34" presetID="2" presetClass="entr" presetSubtype="4" fill="hold" nodeType="afterEffect">
                                  <p:stCondLst>
                                    <p:cond delay="100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6325"/>
                            </p:stCondLst>
                            <p:childTnLst>
                              <p:par>
                                <p:cTn id="39" presetID="2" presetClass="entr" presetSubtype="4" fill="hold" nodeType="afterEffect">
                                  <p:stCondLst>
                                    <p:cond delay="100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8325"/>
                            </p:stCondLst>
                            <p:childTnLst>
                              <p:par>
                                <p:cTn id="44" presetID="42" presetClass="entr" presetSubtype="0" fill="hold" nodeType="afterEffect">
                                  <p:stCondLst>
                                    <p:cond delay="1000"/>
                                  </p:stCondLst>
                                  <p:iterate type="lt">
                                    <p:tmPct val="0"/>
                                  </p:iterate>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20325"/>
                            </p:stCondLst>
                            <p:childTnLst>
                              <p:par>
                                <p:cTn id="50" presetID="15" presetClass="emph" presetSubtype="0" nodeType="afterEffect">
                                  <p:stCondLst>
                                    <p:cond delay="1000"/>
                                  </p:stCondLst>
                                  <p:iterate type="lt">
                                    <p:tmAbs val="25"/>
                                  </p:iterate>
                                  <p:childTnLst>
                                    <p:set>
                                      <p:cBhvr override="childStyle">
                                        <p:cTn id="51" dur="3000"/>
                                        <p:tgtEl>
                                          <p:spTgt spid="3">
                                            <p:txEl>
                                              <p:pRg st="7" end="7"/>
                                            </p:txEl>
                                          </p:spTgt>
                                        </p:tgtEl>
                                        <p:attrNameLst>
                                          <p:attrName>style.fontWeight</p:attrName>
                                        </p:attrNameLst>
                                      </p:cBhvr>
                                      <p:to>
                                        <p:strVal val="bold"/>
                                      </p:to>
                                    </p:set>
                                  </p:childTnLst>
                                </p:cTn>
                              </p:par>
                            </p:childTnLst>
                          </p:cTn>
                        </p:par>
                        <p:par>
                          <p:cTn id="52" fill="hold">
                            <p:stCondLst>
                              <p:cond delay="24650"/>
                            </p:stCondLst>
                            <p:childTnLst>
                              <p:par>
                                <p:cTn id="53" presetID="2" presetClass="entr" presetSubtype="4" fill="hold" nodeType="afterEffect">
                                  <p:stCondLst>
                                    <p:cond delay="100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7" fill="hold">
                            <p:stCondLst>
                              <p:cond delay="26650"/>
                            </p:stCondLst>
                            <p:childTnLst>
                              <p:par>
                                <p:cTn id="58" presetID="2" presetClass="entr" presetSubtype="4" fill="hold" nodeType="afterEffect">
                                  <p:stCondLst>
                                    <p:cond delay="100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2" fill="hold">
                            <p:stCondLst>
                              <p:cond delay="28650"/>
                            </p:stCondLst>
                            <p:childTnLst>
                              <p:par>
                                <p:cTn id="63" presetID="2" presetClass="entr" presetSubtype="4" fill="hold" nodeType="afterEffect">
                                  <p:stCondLst>
                                    <p:cond delay="100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7" fill="hold">
                            <p:stCondLst>
                              <p:cond delay="30650"/>
                            </p:stCondLst>
                            <p:childTnLst>
                              <p:par>
                                <p:cTn id="68" presetID="2" presetClass="entr" presetSubtype="4" fill="hold" nodeType="afterEffect">
                                  <p:stCondLst>
                                    <p:cond delay="1000"/>
                                  </p:stCondLst>
                                  <p:childTnLst>
                                    <p:set>
                                      <p:cBhvr>
                                        <p:cTn id="69" dur="1" fill="hold">
                                          <p:stCondLst>
                                            <p:cond delay="0"/>
                                          </p:stCondLst>
                                        </p:cTn>
                                        <p:tgtEl>
                                          <p:spTgt spid="3">
                                            <p:txEl>
                                              <p:pRg st="11" end="11"/>
                                            </p:txEl>
                                          </p:spTgt>
                                        </p:tgtEl>
                                        <p:attrNameLst>
                                          <p:attrName>style.visibility</p:attrName>
                                        </p:attrNameLst>
                                      </p:cBhvr>
                                      <p:to>
                                        <p:strVal val="visible"/>
                                      </p:to>
                                    </p:set>
                                    <p:anim calcmode="lin" valueType="num">
                                      <p:cBhvr additive="base">
                                        <p:cTn id="7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1"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2" fill="hold">
                            <p:stCondLst>
                              <p:cond delay="32650"/>
                            </p:stCondLst>
                            <p:childTnLst>
                              <p:par>
                                <p:cTn id="73" presetID="2" presetClass="entr" presetSubtype="4" fill="hold" nodeType="afterEffect">
                                  <p:stCondLst>
                                    <p:cond delay="1000"/>
                                  </p:stCondLst>
                                  <p:childTnLst>
                                    <p:set>
                                      <p:cBhvr>
                                        <p:cTn id="74" dur="1" fill="hold">
                                          <p:stCondLst>
                                            <p:cond delay="0"/>
                                          </p:stCondLst>
                                        </p:cTn>
                                        <p:tgtEl>
                                          <p:spTgt spid="3">
                                            <p:txEl>
                                              <p:pRg st="12" end="12"/>
                                            </p:txEl>
                                          </p:spTgt>
                                        </p:tgtEl>
                                        <p:attrNameLst>
                                          <p:attrName>style.visibility</p:attrName>
                                        </p:attrNameLst>
                                      </p:cBhvr>
                                      <p:to>
                                        <p:strVal val="visible"/>
                                      </p:to>
                                    </p:set>
                                    <p:anim calcmode="lin" valueType="num">
                                      <p:cBhvr additive="base">
                                        <p:cTn id="7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77" fill="hold">
                            <p:stCondLst>
                              <p:cond delay="34650"/>
                            </p:stCondLst>
                            <p:childTnLst>
                              <p:par>
                                <p:cTn id="78" presetID="2" presetClass="entr" presetSubtype="4" fill="hold" nodeType="afterEffect">
                                  <p:stCondLst>
                                    <p:cond delay="1000"/>
                                  </p:stCondLst>
                                  <p:iterate type="lt">
                                    <p:tmPct val="0"/>
                                  </p:iterate>
                                  <p:childTnLst>
                                    <p:set>
                                      <p:cBhvr>
                                        <p:cTn id="79" dur="1" fill="hold">
                                          <p:stCondLst>
                                            <p:cond delay="0"/>
                                          </p:stCondLst>
                                        </p:cTn>
                                        <p:tgtEl>
                                          <p:spTgt spid="3">
                                            <p:txEl>
                                              <p:pRg st="13" end="13"/>
                                            </p:txEl>
                                          </p:spTgt>
                                        </p:tgtEl>
                                        <p:attrNameLst>
                                          <p:attrName>style.visibility</p:attrName>
                                        </p:attrNameLst>
                                      </p:cBhvr>
                                      <p:to>
                                        <p:strVal val="visible"/>
                                      </p:to>
                                    </p:set>
                                    <p:anim calcmode="lin" valueType="num">
                                      <p:cBhvr additive="base">
                                        <p:cTn id="8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82" fill="hold">
                            <p:stCondLst>
                              <p:cond delay="36650"/>
                            </p:stCondLst>
                            <p:childTnLst>
                              <p:par>
                                <p:cTn id="83" presetID="15" presetClass="emph" presetSubtype="0" nodeType="afterEffect">
                                  <p:stCondLst>
                                    <p:cond delay="1000"/>
                                  </p:stCondLst>
                                  <p:iterate type="lt">
                                    <p:tmAbs val="25"/>
                                  </p:iterate>
                                  <p:childTnLst>
                                    <p:set>
                                      <p:cBhvr override="childStyle">
                                        <p:cTn id="84" dur="3000"/>
                                        <p:tgtEl>
                                          <p:spTgt spid="3">
                                            <p:txEl>
                                              <p:pRg st="13" end="13"/>
                                            </p:txEl>
                                          </p:spTgt>
                                        </p:tgtEl>
                                        <p:attrNameLst>
                                          <p:attrName>style.fontWeight</p:attrName>
                                        </p:attrNameLst>
                                      </p:cBhvr>
                                      <p:to>
                                        <p:strVal val="bold"/>
                                      </p:to>
                                    </p:set>
                                  </p:childTnLst>
                                </p:cTn>
                              </p:par>
                            </p:childTnLst>
                          </p:cTn>
                        </p:par>
                        <p:par>
                          <p:cTn id="85" fill="hold">
                            <p:stCondLst>
                              <p:cond delay="40975"/>
                            </p:stCondLst>
                            <p:childTnLst>
                              <p:par>
                                <p:cTn id="86" presetID="1" presetClass="entr" presetSubtype="0" fill="hold" nodeType="afterEffect">
                                  <p:stCondLst>
                                    <p:cond delay="1500"/>
                                  </p:stCondLst>
                                  <p:childTnLst>
                                    <p:set>
                                      <p:cBhvr>
                                        <p:cTn id="87"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38400"/>
            <a:ext cx="7467600" cy="3343275"/>
          </a:xfrm>
        </p:spPr>
        <p:txBody>
          <a:bodyPr>
            <a:normAutofit fontScale="90000"/>
          </a:bodyPr>
          <a:lstStyle/>
          <a:p>
            <a:pPr algn="ctr">
              <a:spcBef>
                <a:spcPts val="1800"/>
              </a:spcBef>
            </a:pPr>
            <a:br>
              <a:rPr lang="en-US" sz="4400" dirty="0">
                <a:solidFill>
                  <a:srgbClr val="336699"/>
                </a:solidFill>
              </a:rPr>
            </a:br>
            <a:r>
              <a:rPr lang="en-US" sz="2700" dirty="0">
                <a:solidFill>
                  <a:srgbClr val="0099CC"/>
                </a:solidFill>
              </a:rPr>
              <a:t>Contact Information:</a:t>
            </a:r>
            <a:br>
              <a:rPr lang="en-US" sz="1800" dirty="0">
                <a:solidFill>
                  <a:srgbClr val="0099CC"/>
                </a:solidFill>
              </a:rPr>
            </a:br>
            <a:br>
              <a:rPr lang="en-US" sz="1800" dirty="0">
                <a:solidFill>
                  <a:srgbClr val="336699"/>
                </a:solidFill>
              </a:rPr>
            </a:br>
            <a:r>
              <a:rPr lang="en-US" sz="1800" dirty="0">
                <a:solidFill>
                  <a:srgbClr val="336699"/>
                </a:solidFill>
              </a:rPr>
              <a:t>Scott Caldwell			Suzanne Renter</a:t>
            </a:r>
            <a:br>
              <a:rPr lang="en-US" sz="1800" dirty="0">
                <a:solidFill>
                  <a:srgbClr val="336699"/>
                </a:solidFill>
              </a:rPr>
            </a:br>
            <a:r>
              <a:rPr lang="en-US" sz="1800" dirty="0">
                <a:solidFill>
                  <a:srgbClr val="336699"/>
                </a:solidFill>
              </a:rPr>
              <a:t>Amalgam Control Program Investigator	Amalgam Control Program Investigator</a:t>
            </a:r>
            <a:br>
              <a:rPr lang="en-US" sz="1800" dirty="0">
                <a:solidFill>
                  <a:srgbClr val="336699"/>
                </a:solidFill>
              </a:rPr>
            </a:br>
            <a:r>
              <a:rPr lang="en-US" sz="1800" dirty="0">
                <a:solidFill>
                  <a:srgbClr val="336699"/>
                </a:solidFill>
              </a:rPr>
              <a:t>Phone:  303-286-3182			Phone:  303-286-3128</a:t>
            </a:r>
            <a:br>
              <a:rPr lang="en-US" sz="1800" dirty="0">
                <a:solidFill>
                  <a:srgbClr val="00CCFF"/>
                </a:solidFill>
              </a:rPr>
            </a:br>
            <a:r>
              <a:rPr lang="en-US" sz="1800" dirty="0">
                <a:solidFill>
                  <a:srgbClr val="009ED6"/>
                </a:solidFill>
                <a:hlinkClick r:id="rId3"/>
              </a:rPr>
              <a:t>scaldwell@mwrd.dst.co.us</a:t>
            </a:r>
            <a:r>
              <a:rPr lang="en-US" sz="1800" dirty="0">
                <a:solidFill>
                  <a:srgbClr val="009ED6"/>
                </a:solidFill>
              </a:rPr>
              <a:t>		</a:t>
            </a:r>
            <a:r>
              <a:rPr lang="en-US" sz="1800" dirty="0">
                <a:solidFill>
                  <a:srgbClr val="009ED6"/>
                </a:solidFill>
                <a:hlinkClick r:id="rId4"/>
              </a:rPr>
              <a:t>srenter@mwrd.dst.co.us</a:t>
            </a:r>
            <a:br>
              <a:rPr lang="en-US" sz="1800" dirty="0">
                <a:solidFill>
                  <a:srgbClr val="009ED6"/>
                </a:solidFill>
              </a:rPr>
            </a:br>
            <a:br>
              <a:rPr lang="en-US" sz="1800" dirty="0">
                <a:solidFill>
                  <a:srgbClr val="009ED6"/>
                </a:solidFill>
              </a:rPr>
            </a:br>
            <a:br>
              <a:rPr lang="en-US" sz="1800" dirty="0">
                <a:solidFill>
                  <a:srgbClr val="336699"/>
                </a:solidFill>
              </a:rPr>
            </a:br>
            <a:r>
              <a:rPr lang="en-US" sz="1800" dirty="0">
                <a:solidFill>
                  <a:srgbClr val="336699"/>
                </a:solidFill>
              </a:rPr>
              <a:t>Lori Maag</a:t>
            </a:r>
            <a:br>
              <a:rPr lang="en-US" sz="1800" dirty="0">
                <a:solidFill>
                  <a:srgbClr val="336699"/>
                </a:solidFill>
              </a:rPr>
            </a:br>
            <a:r>
              <a:rPr lang="en-US" sz="1800" dirty="0">
                <a:solidFill>
                  <a:srgbClr val="336699"/>
                </a:solidFill>
              </a:rPr>
              <a:t>Industrial Waste Supervisor</a:t>
            </a:r>
            <a:br>
              <a:rPr lang="en-US" sz="1800" dirty="0">
                <a:solidFill>
                  <a:srgbClr val="336699"/>
                </a:solidFill>
              </a:rPr>
            </a:br>
            <a:r>
              <a:rPr lang="en-US" sz="1800" dirty="0">
                <a:solidFill>
                  <a:srgbClr val="336699"/>
                </a:solidFill>
              </a:rPr>
              <a:t>Phone:  303-286-3434</a:t>
            </a:r>
            <a:br>
              <a:rPr lang="en-US" sz="1800" dirty="0">
                <a:solidFill>
                  <a:srgbClr val="336699"/>
                </a:solidFill>
              </a:rPr>
            </a:br>
            <a:r>
              <a:rPr lang="en-US" sz="1800" dirty="0">
                <a:solidFill>
                  <a:srgbClr val="336699"/>
                </a:solidFill>
                <a:hlinkClick r:id="rId5"/>
              </a:rPr>
              <a:t>lmaag@mwrd.dst.co.us</a:t>
            </a:r>
            <a:br>
              <a:rPr lang="en-US" sz="1800" dirty="0">
                <a:solidFill>
                  <a:srgbClr val="336699"/>
                </a:solidFill>
              </a:rPr>
            </a:br>
            <a:endParaRPr lang="en-US" sz="1800" dirty="0">
              <a:solidFill>
                <a:srgbClr val="336699"/>
              </a:solidFill>
            </a:endParaRPr>
          </a:p>
        </p:txBody>
      </p:sp>
      <p:pic>
        <p:nvPicPr>
          <p:cNvPr id="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47800" y="1371600"/>
            <a:ext cx="7355711" cy="584775"/>
          </a:xfrm>
          <a:prstGeom prst="rect">
            <a:avLst/>
          </a:prstGeom>
          <a:noFill/>
        </p:spPr>
        <p:txBody>
          <a:bodyPr wrap="square" rtlCol="0">
            <a:spAutoFit/>
          </a:bodyPr>
          <a:lstStyle/>
          <a:p>
            <a:pPr algn="ctr"/>
            <a:r>
              <a:rPr lang="en-US" sz="3200" dirty="0">
                <a:solidFill>
                  <a:srgbClr val="336699"/>
                </a:solidFill>
              </a:rPr>
              <a:t>Thank You!</a:t>
            </a:r>
            <a:endParaRPr lang="en-US" sz="3200" dirty="0"/>
          </a:p>
        </p:txBody>
      </p:sp>
      <p:sp>
        <p:nvSpPr>
          <p:cNvPr id="5" name="TextBox 4"/>
          <p:cNvSpPr txBox="1"/>
          <p:nvPr/>
        </p:nvSpPr>
        <p:spPr>
          <a:xfrm>
            <a:off x="8382000" y="6553200"/>
            <a:ext cx="76200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32</a:t>
            </a:r>
          </a:p>
        </p:txBody>
      </p:sp>
      <p:pic>
        <p:nvPicPr>
          <p:cNvPr id="7" name="Picture 6" descr="http://sd.keepcalm-o-matic.co.uk/i/the-end-thank-you-for-watching-2.png">
            <a:hlinkClick r:id="rId7"/>
          </p:cNvPr>
          <p:cNvPicPr/>
          <p:nvPr/>
        </p:nvPicPr>
        <p:blipFill rotWithShape="1">
          <a:blip r:embed="rId8" cstate="email">
            <a:extLst>
              <a:ext uri="{28A0092B-C50C-407E-A947-70E740481C1C}">
                <a14:useLocalDpi xmlns:a14="http://schemas.microsoft.com/office/drawing/2010/main" val="0"/>
              </a:ext>
            </a:extLst>
          </a:blip>
          <a:srcRect/>
          <a:stretch/>
        </p:blipFill>
        <p:spPr bwMode="auto">
          <a:xfrm>
            <a:off x="8153400" y="4953000"/>
            <a:ext cx="795020" cy="767715"/>
          </a:xfrm>
          <a:prstGeom prst="rect">
            <a:avLst/>
          </a:prstGeom>
          <a:noFill/>
          <a:ln w="25400">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50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33400"/>
            <a:ext cx="2819400" cy="750591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itle 3"/>
          <p:cNvSpPr txBox="1">
            <a:spLocks/>
          </p:cNvSpPr>
          <p:nvPr/>
        </p:nvSpPr>
        <p:spPr>
          <a:xfrm>
            <a:off x="1" y="533400"/>
            <a:ext cx="9144000" cy="9906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800" dirty="0">
                <a:solidFill>
                  <a:srgbClr val="336699"/>
                </a:solidFill>
              </a:rPr>
              <a:t>Dental Amalgam Control Program Overview</a:t>
            </a:r>
          </a:p>
        </p:txBody>
      </p:sp>
      <p:sp>
        <p:nvSpPr>
          <p:cNvPr id="57" name="TextBox 56"/>
          <p:cNvSpPr txBox="1"/>
          <p:nvPr/>
        </p:nvSpPr>
        <p:spPr>
          <a:xfrm>
            <a:off x="5488811" y="6504801"/>
            <a:ext cx="3314701" cy="276999"/>
          </a:xfrm>
          <a:prstGeom prst="rect">
            <a:avLst/>
          </a:prstGeom>
          <a:noFill/>
        </p:spPr>
        <p:txBody>
          <a:bodyPr wrap="square" rtlCol="0">
            <a:spAutoFit/>
          </a:bodyPr>
          <a:lstStyle/>
          <a:p>
            <a:pPr algn="ctr"/>
            <a:r>
              <a:rPr lang="en-US" sz="1200" dirty="0">
                <a:solidFill>
                  <a:srgbClr val="336699"/>
                </a:solidFill>
              </a:rPr>
              <a:t>Dental Amalgam Control Program Overview</a:t>
            </a:r>
          </a:p>
        </p:txBody>
      </p:sp>
      <p:sp>
        <p:nvSpPr>
          <p:cNvPr id="2" name="TextBox 1"/>
          <p:cNvSpPr txBox="1"/>
          <p:nvPr/>
        </p:nvSpPr>
        <p:spPr>
          <a:xfrm>
            <a:off x="225288" y="1524000"/>
            <a:ext cx="4422912" cy="2215991"/>
          </a:xfrm>
          <a:prstGeom prst="rect">
            <a:avLst/>
          </a:prstGeom>
          <a:noFill/>
        </p:spPr>
        <p:txBody>
          <a:bodyPr wrap="square" rtlCol="0">
            <a:spAutoFit/>
          </a:bodyPr>
          <a:lstStyle/>
          <a:p>
            <a:r>
              <a:rPr lang="en-US" sz="2000" dirty="0">
                <a:solidFill>
                  <a:srgbClr val="0099CC"/>
                </a:solidFill>
              </a:rPr>
              <a:t>On August 19, 2014, the EPA approved changes to the Metro District’s </a:t>
            </a:r>
            <a:r>
              <a:rPr lang="en-US" sz="2000" i="1" dirty="0">
                <a:solidFill>
                  <a:srgbClr val="0099CC"/>
                </a:solidFill>
              </a:rPr>
              <a:t>Rules and Regulations</a:t>
            </a:r>
            <a:r>
              <a:rPr lang="en-US" sz="2000" dirty="0">
                <a:solidFill>
                  <a:srgbClr val="0099CC"/>
                </a:solidFill>
              </a:rPr>
              <a:t> to add a Dental Amalgam Control Program to regulate all dental facilities within the Metro District’s service area.</a:t>
            </a:r>
          </a:p>
          <a:p>
            <a:endParaRPr lang="en-US" dirty="0"/>
          </a:p>
        </p:txBody>
      </p:sp>
      <p:sp>
        <p:nvSpPr>
          <p:cNvPr id="7" name="TextBox 6"/>
          <p:cNvSpPr txBox="1"/>
          <p:nvPr/>
        </p:nvSpPr>
        <p:spPr>
          <a:xfrm>
            <a:off x="225288" y="3581400"/>
            <a:ext cx="4422912" cy="2523768"/>
          </a:xfrm>
          <a:prstGeom prst="rect">
            <a:avLst/>
          </a:prstGeom>
          <a:noFill/>
        </p:spPr>
        <p:txBody>
          <a:bodyPr wrap="square" rtlCol="0">
            <a:spAutoFit/>
          </a:bodyPr>
          <a:lstStyle/>
          <a:p>
            <a:pPr marL="0" lvl="1"/>
            <a:r>
              <a:rPr lang="en-US" sz="2000" dirty="0">
                <a:solidFill>
                  <a:srgbClr val="0099CC"/>
                </a:solidFill>
              </a:rPr>
              <a:t>In the summer of 2016, the EPA’s Proposed Dental Effluent Guidelines are expected to be finalized.  This ruling may supplement the Metro District’s existing Dental Amalgam Control Program, as this ruling will apply to all existing programs and dental facilities across the nation.</a:t>
            </a:r>
          </a:p>
          <a:p>
            <a:endParaRPr lang="en-US" dirty="0"/>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6300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4</a:t>
            </a:r>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61890" y="1447800"/>
            <a:ext cx="3191510" cy="4114800"/>
          </a:xfrm>
          <a:prstGeom prst="rect">
            <a:avLst/>
          </a:prstGeom>
          <a:ln>
            <a:solidFill>
              <a:schemeClr val="accent1"/>
            </a:solidFill>
          </a:ln>
        </p:spPr>
      </p:pic>
    </p:spTree>
    <p:extLst>
      <p:ext uri="{BB962C8B-B14F-4D97-AF65-F5344CB8AC3E}">
        <p14:creationId xmlns:p14="http://schemas.microsoft.com/office/powerpoint/2010/main" val="351811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1" presetClass="entr" presetSubtype="0" fill="hold" nodeType="afterEffect">
                                  <p:stCondLst>
                                    <p:cond delay="1500"/>
                                  </p:stCondLst>
                                  <p:childTnLst>
                                    <p:set>
                                      <p:cBhvr>
                                        <p:cTn id="18"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81000"/>
            <a:ext cx="2895600" cy="7353513"/>
          </a:xfrm>
          <a:prstGeom prst="rect">
            <a:avLst/>
          </a:prstGeom>
        </p:spPr>
      </p:pic>
      <p:pic>
        <p:nvPicPr>
          <p:cNvPr id="38" name="Picture 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5488811" y="6504801"/>
            <a:ext cx="3314701" cy="276999"/>
          </a:xfrm>
          <a:prstGeom prst="rect">
            <a:avLst/>
          </a:prstGeom>
          <a:noFill/>
        </p:spPr>
        <p:txBody>
          <a:bodyPr wrap="square" rtlCol="0">
            <a:spAutoFit/>
          </a:bodyPr>
          <a:lstStyle/>
          <a:p>
            <a:pPr algn="ctr"/>
            <a:r>
              <a:rPr lang="en-US" sz="1200" dirty="0">
                <a:solidFill>
                  <a:srgbClr val="336699"/>
                </a:solidFill>
              </a:rPr>
              <a:t>Dental Amalgam Control Program Overview</a:t>
            </a: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48154" y="2286000"/>
            <a:ext cx="2672860" cy="3474720"/>
          </a:xfrm>
          <a:prstGeom prst="rect">
            <a:avLst/>
          </a:prstGeom>
          <a:ln>
            <a:solidFill>
              <a:schemeClr val="accent1"/>
            </a:solidFill>
          </a:ln>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24400" y="2286000"/>
            <a:ext cx="2672860" cy="3474720"/>
          </a:xfrm>
          <a:prstGeom prst="rect">
            <a:avLst/>
          </a:prstGeom>
          <a:ln>
            <a:solidFill>
              <a:schemeClr val="accent1"/>
            </a:solidFill>
          </a:ln>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6300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5</a:t>
            </a:r>
          </a:p>
        </p:txBody>
      </p:sp>
      <p:sp>
        <p:nvSpPr>
          <p:cNvPr id="12" name="Title 3"/>
          <p:cNvSpPr txBox="1">
            <a:spLocks/>
          </p:cNvSpPr>
          <p:nvPr/>
        </p:nvSpPr>
        <p:spPr>
          <a:xfrm>
            <a:off x="1" y="533400"/>
            <a:ext cx="9144000" cy="990600"/>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sz="3800" dirty="0">
                <a:solidFill>
                  <a:srgbClr val="336699"/>
                </a:solidFill>
              </a:rPr>
              <a:t>Dental Amalgam Control Program Overview</a:t>
            </a:r>
          </a:p>
          <a:p>
            <a:pPr algn="ctr"/>
            <a:r>
              <a:rPr lang="en-US" sz="2800" dirty="0">
                <a:solidFill>
                  <a:srgbClr val="336699"/>
                </a:solidFill>
              </a:rPr>
              <a:t>(Continued)</a:t>
            </a:r>
          </a:p>
        </p:txBody>
      </p:sp>
      <p:sp>
        <p:nvSpPr>
          <p:cNvPr id="5" name="TextBox 4"/>
          <p:cNvSpPr txBox="1"/>
          <p:nvPr/>
        </p:nvSpPr>
        <p:spPr>
          <a:xfrm>
            <a:off x="175261" y="1676400"/>
            <a:ext cx="8793480" cy="923330"/>
          </a:xfrm>
          <a:prstGeom prst="rect">
            <a:avLst/>
          </a:prstGeom>
          <a:noFill/>
        </p:spPr>
        <p:txBody>
          <a:bodyPr wrap="square" rtlCol="0">
            <a:spAutoFit/>
          </a:bodyPr>
          <a:lstStyle/>
          <a:p>
            <a:pPr marL="0" lvl="1"/>
            <a:r>
              <a:rPr lang="en-US" dirty="0">
                <a:solidFill>
                  <a:srgbClr val="0099CC"/>
                </a:solidFill>
              </a:rPr>
              <a:t>The Metro District’s Dental Amalgam Control Program Advisor </a:t>
            </a:r>
            <a:r>
              <a:rPr lang="en-US" b="1" u="sng" dirty="0">
                <a:solidFill>
                  <a:srgbClr val="0099CC"/>
                </a:solidFill>
              </a:rPr>
              <a:t>must</a:t>
            </a:r>
            <a:r>
              <a:rPr lang="en-US" dirty="0">
                <a:solidFill>
                  <a:srgbClr val="0099CC"/>
                </a:solidFill>
              </a:rPr>
              <a:t> be posted in a prominent location!</a:t>
            </a:r>
            <a:endParaRPr lang="en-US" b="1" dirty="0">
              <a:solidFill>
                <a:srgbClr val="0099CC"/>
              </a:solidFill>
            </a:endParaRPr>
          </a:p>
          <a:p>
            <a:endParaRPr lang="en-US" dirty="0"/>
          </a:p>
        </p:txBody>
      </p:sp>
    </p:spTree>
    <p:extLst>
      <p:ext uri="{BB962C8B-B14F-4D97-AF65-F5344CB8AC3E}">
        <p14:creationId xmlns:p14="http://schemas.microsoft.com/office/powerpoint/2010/main" val="26243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566" y="2667000"/>
            <a:ext cx="6248400" cy="2057400"/>
          </a:xfrm>
        </p:spPr>
        <p:txBody>
          <a:bodyPr>
            <a:normAutofit fontScale="90000"/>
          </a:bodyPr>
          <a:lstStyle/>
          <a:p>
            <a:pPr algn="ctr"/>
            <a:br>
              <a:rPr lang="en-US" sz="5400" dirty="0">
                <a:solidFill>
                  <a:srgbClr val="336699"/>
                </a:solidFill>
              </a:rPr>
            </a:br>
            <a:r>
              <a:rPr lang="en-US" sz="4400" cap="none" dirty="0">
                <a:solidFill>
                  <a:srgbClr val="336699"/>
                </a:solidFill>
              </a:rPr>
              <a:t>Best Management Practices (BMPs)</a:t>
            </a:r>
            <a:br>
              <a:rPr lang="en-US" sz="4400" cap="none" dirty="0">
                <a:solidFill>
                  <a:srgbClr val="336699"/>
                </a:solidFill>
              </a:rPr>
            </a:br>
            <a:r>
              <a:rPr lang="en-US" sz="2000" cap="none" dirty="0">
                <a:solidFill>
                  <a:srgbClr val="336699"/>
                </a:solidFill>
              </a:rPr>
              <a:t>Metro District Rules and Regulations 6.16</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6</a:t>
            </a:r>
          </a:p>
        </p:txBody>
      </p:sp>
    </p:spTree>
    <p:extLst>
      <p:ext uri="{BB962C8B-B14F-4D97-AF65-F5344CB8AC3E}">
        <p14:creationId xmlns:p14="http://schemas.microsoft.com/office/powerpoint/2010/main" val="218628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7756" y="152400"/>
            <a:ext cx="8077200" cy="1143000"/>
          </a:xfrm>
        </p:spPr>
        <p:txBody>
          <a:bodyPr>
            <a:normAutofit fontScale="90000"/>
          </a:bodyPr>
          <a:lstStyle/>
          <a:p>
            <a:pPr algn="ctr"/>
            <a:r>
              <a:rPr lang="en-US" dirty="0">
                <a:solidFill>
                  <a:srgbClr val="336699"/>
                </a:solidFill>
              </a:rPr>
              <a:t>Best Management Practices (BMPs)</a:t>
            </a:r>
            <a:endParaRPr lang="en-US" sz="2700" dirty="0">
              <a:solidFill>
                <a:srgbClr val="336699"/>
              </a:solidFill>
            </a:endParaRPr>
          </a:p>
        </p:txBody>
      </p:sp>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a:solidFill>
                  <a:srgbClr val="336699"/>
                </a:solidFill>
              </a:rPr>
              <a:t>Best Management Practices (BMPs)</a:t>
            </a:r>
          </a:p>
        </p:txBody>
      </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66800" y="5105400"/>
            <a:ext cx="1944879" cy="146304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762000" y="3352800"/>
            <a:ext cx="1777725" cy="164592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48400" y="1905000"/>
            <a:ext cx="2171203" cy="1554480"/>
          </a:xfrm>
          <a:prstGeom prst="rect">
            <a:avLst/>
          </a:prstGeom>
          <a:noFill/>
          <a:ln w="9525">
            <a:solidFill>
              <a:srgbClr val="0099CC"/>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838200" y="1219200"/>
            <a:ext cx="8077200" cy="923330"/>
          </a:xfrm>
          <a:prstGeom prst="rect">
            <a:avLst/>
          </a:prstGeom>
          <a:noFill/>
        </p:spPr>
        <p:txBody>
          <a:bodyPr wrap="square" rtlCol="0">
            <a:spAutoFit/>
          </a:bodyPr>
          <a:lstStyle/>
          <a:p>
            <a:pPr marL="0" lvl="1" indent="0">
              <a:spcAft>
                <a:spcPts val="800"/>
              </a:spcAft>
              <a:buClr>
                <a:srgbClr val="336699"/>
              </a:buClr>
              <a:buSzPct val="95000"/>
              <a:buNone/>
            </a:pPr>
            <a:r>
              <a:rPr lang="en-US" dirty="0">
                <a:solidFill>
                  <a:srgbClr val="0099CC"/>
                </a:solidFill>
              </a:rPr>
              <a:t>Best Management Practices (BMPs) are control measures required of the dental facility to prevent or control the disposal of mercury and other metals in the form of restorative amalgams.</a:t>
            </a:r>
          </a:p>
        </p:txBody>
      </p:sp>
      <p:sp>
        <p:nvSpPr>
          <p:cNvPr id="6" name="TextBox 5"/>
          <p:cNvSpPr txBox="1"/>
          <p:nvPr/>
        </p:nvSpPr>
        <p:spPr>
          <a:xfrm>
            <a:off x="990600" y="2228671"/>
            <a:ext cx="5410200" cy="1200329"/>
          </a:xfrm>
          <a:prstGeom prst="rect">
            <a:avLst/>
          </a:prstGeom>
          <a:noFill/>
        </p:spPr>
        <p:txBody>
          <a:bodyPr wrap="square" rtlCol="0">
            <a:spAutoFit/>
          </a:bodyPr>
          <a:lstStyle/>
          <a:p>
            <a:pPr marL="285750" lvl="1" indent="-285750">
              <a:buClr>
                <a:srgbClr val="336699"/>
              </a:buClr>
              <a:buFont typeface="Wingdings" panose="05000000000000000000" pitchFamily="2" charset="2"/>
              <a:buChar char="v"/>
            </a:pPr>
            <a:r>
              <a:rPr lang="en-US" dirty="0">
                <a:solidFill>
                  <a:srgbClr val="00CCFF"/>
                </a:solidFill>
              </a:rPr>
              <a:t>Use </a:t>
            </a:r>
            <a:r>
              <a:rPr lang="en-US" dirty="0" err="1">
                <a:solidFill>
                  <a:srgbClr val="00CCFF"/>
                </a:solidFill>
              </a:rPr>
              <a:t>precapsulated</a:t>
            </a:r>
            <a:r>
              <a:rPr lang="en-US" dirty="0">
                <a:solidFill>
                  <a:srgbClr val="00CCFF"/>
                </a:solidFill>
              </a:rPr>
              <a:t>, single-use amalgam.  Bulk mercury must not be used, and any remaining bulk mercury must be appropriately recycled.</a:t>
            </a:r>
          </a:p>
          <a:p>
            <a:endParaRPr lang="en-US" dirty="0"/>
          </a:p>
        </p:txBody>
      </p:sp>
      <p:sp>
        <p:nvSpPr>
          <p:cNvPr id="3" name="Content Placeholder 2"/>
          <p:cNvSpPr>
            <a:spLocks noGrp="1"/>
          </p:cNvSpPr>
          <p:nvPr>
            <p:ph idx="1"/>
          </p:nvPr>
        </p:nvSpPr>
        <p:spPr>
          <a:xfrm>
            <a:off x="2514600" y="3505200"/>
            <a:ext cx="6172200" cy="2240280"/>
          </a:xfrm>
        </p:spPr>
        <p:txBody>
          <a:bodyPr>
            <a:noAutofit/>
          </a:bodyPr>
          <a:lstStyle/>
          <a:p>
            <a:pPr marL="457200" lvl="1" indent="-457200">
              <a:spcAft>
                <a:spcPts val="800"/>
              </a:spcAft>
              <a:buClr>
                <a:srgbClr val="336699"/>
              </a:buClr>
              <a:buSzPct val="95000"/>
              <a:buFont typeface="Wingdings" panose="05000000000000000000" pitchFamily="2" charset="2"/>
              <a:buChar char="v"/>
            </a:pPr>
            <a:r>
              <a:rPr lang="en-US" sz="1800" dirty="0">
                <a:solidFill>
                  <a:srgbClr val="00CCFF"/>
                </a:solidFill>
              </a:rPr>
              <a:t>All dental chairs must be equipped with chair-side traps, and all vacuum pumps equipped with traps or filters.  All equipment shall be cleaned and maintained in accordance with the manufacturer’s instructions.  Disposable chair-side traps should be placed in a scrap amalgam collection container, and the contents of re-usable chair-side traps should be emptied in a scrap amalgam collection container for recycling.</a:t>
            </a:r>
          </a:p>
        </p:txBody>
      </p:sp>
      <p:pic>
        <p:nvPicPr>
          <p:cNvPr id="12"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778240" y="60350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7</a:t>
            </a:r>
          </a:p>
        </p:txBody>
      </p:sp>
    </p:spTree>
    <p:custDataLst>
      <p:tags r:id="rId1"/>
    </p:custDataLst>
    <p:extLst>
      <p:ext uri="{BB962C8B-B14F-4D97-AF65-F5344CB8AC3E}">
        <p14:creationId xmlns:p14="http://schemas.microsoft.com/office/powerpoint/2010/main" val="246689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25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4500"/>
                            </p:stCondLst>
                            <p:childTnLst>
                              <p:par>
                                <p:cTn id="22" presetID="42" presetClass="entr" presetSubtype="0" fill="hold" nodeType="afterEffect">
                                  <p:stCondLst>
                                    <p:cond delay="100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1000"/>
                                        <p:tgtEl>
                                          <p:spTgt spid="1029"/>
                                        </p:tgtEl>
                                      </p:cBhvr>
                                    </p:animEffect>
                                    <p:anim calcmode="lin" valueType="num">
                                      <p:cBhvr>
                                        <p:cTn id="25" dur="1000" fill="hold"/>
                                        <p:tgtEl>
                                          <p:spTgt spid="1029"/>
                                        </p:tgtEl>
                                        <p:attrNameLst>
                                          <p:attrName>ppt_x</p:attrName>
                                        </p:attrNameLst>
                                      </p:cBhvr>
                                      <p:tavLst>
                                        <p:tav tm="0">
                                          <p:val>
                                            <p:strVal val="#ppt_x"/>
                                          </p:val>
                                        </p:tav>
                                        <p:tav tm="100000">
                                          <p:val>
                                            <p:strVal val="#ppt_x"/>
                                          </p:val>
                                        </p:tav>
                                      </p:tavLst>
                                    </p:anim>
                                    <p:anim calcmode="lin" valueType="num">
                                      <p:cBhvr>
                                        <p:cTn id="26" dur="1000" fill="hold"/>
                                        <p:tgtEl>
                                          <p:spTgt spid="10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 presetClass="entr" presetSubtype="0" fill="hold" nodeType="afterEffect">
                                  <p:stCondLst>
                                    <p:cond delay="1500"/>
                                  </p:stCondLst>
                                  <p:childTnLst>
                                    <p:set>
                                      <p:cBhvr>
                                        <p:cTn id="34"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8200" y="2743200"/>
            <a:ext cx="2296685"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2"/>
            </p:custDataLst>
          </p:nvPr>
        </p:nvSpPr>
        <p:spPr>
          <a:xfrm>
            <a:off x="726312" y="228600"/>
            <a:ext cx="8077200" cy="1143000"/>
          </a:xfrm>
        </p:spPr>
        <p:txBody>
          <a:bodyPr>
            <a:normAutofit fontScale="90000"/>
          </a:bodyPr>
          <a:lstStyle/>
          <a:p>
            <a:pPr algn="ctr"/>
            <a:r>
              <a:rPr lang="en-US" dirty="0">
                <a:solidFill>
                  <a:srgbClr val="336699"/>
                </a:solidFill>
              </a:rPr>
              <a:t>Best Management Practices (BMPs) </a:t>
            </a:r>
            <a:br>
              <a:rPr lang="en-US" sz="2700" dirty="0">
                <a:solidFill>
                  <a:srgbClr val="336699"/>
                </a:solidFill>
              </a:rPr>
            </a:br>
            <a:r>
              <a:rPr lang="en-US" sz="3100" dirty="0">
                <a:solidFill>
                  <a:srgbClr val="336699"/>
                </a:solidFill>
              </a:rPr>
              <a:t>(Continued) </a:t>
            </a:r>
          </a:p>
        </p:txBody>
      </p:sp>
      <p:sp>
        <p:nvSpPr>
          <p:cNvPr id="3" name="Content Placeholder 2"/>
          <p:cNvSpPr>
            <a:spLocks noGrp="1"/>
          </p:cNvSpPr>
          <p:nvPr>
            <p:ph idx="1"/>
          </p:nvPr>
        </p:nvSpPr>
        <p:spPr>
          <a:xfrm>
            <a:off x="2906284" y="2910841"/>
            <a:ext cx="6009115" cy="1661159"/>
          </a:xfrm>
        </p:spPr>
        <p:txBody>
          <a:bodyPr>
            <a:noAutofit/>
          </a:bodyPr>
          <a:lstStyle/>
          <a:p>
            <a:pPr marL="457200" lvl="1" indent="-457200">
              <a:spcAft>
                <a:spcPts val="800"/>
              </a:spcAft>
              <a:buClr>
                <a:srgbClr val="336699"/>
              </a:buClr>
              <a:buSzPct val="95000"/>
              <a:buFont typeface="Wingdings" panose="05000000000000000000" pitchFamily="2" charset="2"/>
              <a:buChar char="v"/>
            </a:pPr>
            <a:r>
              <a:rPr lang="en-US" sz="1800" dirty="0">
                <a:solidFill>
                  <a:srgbClr val="00CCFF"/>
                </a:solidFill>
              </a:rPr>
              <a:t>In the event that amalgam is spilled, proper cleaning and disposal procedures must be used.  A mercury spill kit can be utilized for such occurrences.  Spilled amalgam must be cleaned up immediately.  Each dental facility must provide protection from accidental discharges.</a:t>
            </a:r>
          </a:p>
        </p:txBody>
      </p:sp>
      <p:pic>
        <p:nvPicPr>
          <p:cNvPr id="10" name="Picture 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a:solidFill>
                  <a:srgbClr val="336699"/>
                </a:solidFill>
              </a:rPr>
              <a:t>Best Management Practices (BMPs)</a:t>
            </a:r>
          </a:p>
        </p:txBody>
      </p:sp>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644640" y="1432560"/>
            <a:ext cx="2194560" cy="14630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762000" y="1771471"/>
            <a:ext cx="6172200" cy="1200329"/>
          </a:xfrm>
          <a:prstGeom prst="rect">
            <a:avLst/>
          </a:prstGeom>
          <a:noFill/>
        </p:spPr>
        <p:txBody>
          <a:bodyPr wrap="square" rtlCol="0">
            <a:spAutoFit/>
          </a:bodyPr>
          <a:lstStyle/>
          <a:p>
            <a:pPr marL="342900" lvl="1" indent="-342900">
              <a:buClr>
                <a:srgbClr val="336699"/>
              </a:buClr>
              <a:buFont typeface="Wingdings" panose="05000000000000000000" pitchFamily="2" charset="2"/>
              <a:buChar char="v"/>
            </a:pPr>
            <a:r>
              <a:rPr lang="en-US" dirty="0">
                <a:solidFill>
                  <a:srgbClr val="00CCFF"/>
                </a:solidFill>
              </a:rPr>
              <a:t>Do not rinse screens, filters, traps, amalgam separators or any other amalgam-containing equipment over sinks or drains.</a:t>
            </a:r>
          </a:p>
          <a:p>
            <a:endParaRPr lang="en-US" dirty="0"/>
          </a:p>
        </p:txBody>
      </p:sp>
      <p:sp>
        <p:nvSpPr>
          <p:cNvPr id="7" name="TextBox 6"/>
          <p:cNvSpPr txBox="1"/>
          <p:nvPr/>
        </p:nvSpPr>
        <p:spPr>
          <a:xfrm>
            <a:off x="762000" y="4590127"/>
            <a:ext cx="8229600" cy="1277273"/>
          </a:xfrm>
          <a:prstGeom prst="rect">
            <a:avLst/>
          </a:prstGeom>
          <a:noFill/>
        </p:spPr>
        <p:txBody>
          <a:bodyPr wrap="square" rtlCol="0">
            <a:spAutoFit/>
          </a:bodyPr>
          <a:lstStyle/>
          <a:p>
            <a:pPr lvl="1" indent="-457200">
              <a:buClr>
                <a:srgbClr val="336699"/>
              </a:buClr>
              <a:buSzPct val="95000"/>
              <a:buFont typeface="Wingdings" panose="05000000000000000000" pitchFamily="2" charset="2"/>
              <a:buChar char="v"/>
            </a:pPr>
            <a:r>
              <a:rPr lang="en-US" dirty="0">
                <a:solidFill>
                  <a:srgbClr val="00CCFF"/>
                </a:solidFill>
              </a:rPr>
              <a:t>Dental staff should be trained in the proper handling and disposal of amalgam material and </a:t>
            </a:r>
            <a:r>
              <a:rPr lang="en-US" u="sng" dirty="0">
                <a:solidFill>
                  <a:srgbClr val="00CCFF"/>
                </a:solidFill>
              </a:rPr>
              <a:t>maintain a log </a:t>
            </a:r>
            <a:r>
              <a:rPr lang="en-US" dirty="0">
                <a:solidFill>
                  <a:srgbClr val="00CCFF"/>
                </a:solidFill>
              </a:rPr>
              <a:t>documenting such training. </a:t>
            </a:r>
          </a:p>
          <a:p>
            <a:pPr marL="0" lvl="1" indent="0" algn="ctr">
              <a:spcBef>
                <a:spcPts val="600"/>
              </a:spcBef>
              <a:buClr>
                <a:srgbClr val="336699"/>
              </a:buClr>
              <a:buSzPct val="95000"/>
              <a:buNone/>
            </a:pPr>
            <a:r>
              <a:rPr lang="en-US" i="1" dirty="0">
                <a:solidFill>
                  <a:srgbClr val="0099CC"/>
                </a:solidFill>
              </a:rPr>
              <a:t>(Example Staff Training Log on next slide.)</a:t>
            </a:r>
          </a:p>
          <a:p>
            <a:endParaRPr lang="en-US" dirty="0"/>
          </a:p>
        </p:txBody>
      </p:sp>
      <p:pic>
        <p:nvPicPr>
          <p:cNvPr id="1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778240" y="601980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8</a:t>
            </a:r>
          </a:p>
        </p:txBody>
      </p:sp>
    </p:spTree>
    <p:custDataLst>
      <p:tags r:id="rId1"/>
    </p:custDataLst>
    <p:extLst>
      <p:ext uri="{BB962C8B-B14F-4D97-AF65-F5344CB8AC3E}">
        <p14:creationId xmlns:p14="http://schemas.microsoft.com/office/powerpoint/2010/main" val="21512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00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1000"/>
                                        <p:tgtEl>
                                          <p:spTgt spid="3075"/>
                                        </p:tgtEl>
                                      </p:cBhvr>
                                    </p:animEffect>
                                    <p:anim calcmode="lin" valueType="num">
                                      <p:cBhvr>
                                        <p:cTn id="24" dur="1000" fill="hold"/>
                                        <p:tgtEl>
                                          <p:spTgt spid="3075"/>
                                        </p:tgtEl>
                                        <p:attrNameLst>
                                          <p:attrName>ppt_x</p:attrName>
                                        </p:attrNameLst>
                                      </p:cBhvr>
                                      <p:tavLst>
                                        <p:tav tm="0">
                                          <p:val>
                                            <p:strVal val="#ppt_x"/>
                                          </p:val>
                                        </p:tav>
                                        <p:tav tm="100000">
                                          <p:val>
                                            <p:strVal val="#ppt_x"/>
                                          </p:val>
                                        </p:tav>
                                      </p:tavLst>
                                    </p:anim>
                                    <p:anim calcmode="lin" valueType="num">
                                      <p:cBhvr>
                                        <p:cTn id="25" dur="1000" fill="hold"/>
                                        <p:tgtEl>
                                          <p:spTgt spid="307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200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200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1000"/>
                                        <p:tgtEl>
                                          <p:spTgt spid="7">
                                            <p:txEl>
                                              <p:pRg st="1" end="1"/>
                                            </p:txEl>
                                          </p:spTgt>
                                        </p:tgtEl>
                                      </p:cBhvr>
                                    </p:animEffect>
                                    <p:anim calcmode="lin" valueType="num">
                                      <p:cBhvr>
                                        <p:cTn id="3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11000"/>
                            </p:stCondLst>
                            <p:childTnLst>
                              <p:par>
                                <p:cTn id="39" presetID="1" presetClass="entr" presetSubtype="0" fill="hold" nodeType="afterEffect">
                                  <p:stCondLst>
                                    <p:cond delay="1500"/>
                                  </p:stCondLst>
                                  <p:childTnLst>
                                    <p:set>
                                      <p:cBhvr>
                                        <p:cTn id="40" dur="1" fill="hold">
                                          <p:stCondLst>
                                            <p:cond delay="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1254368"/>
          </a:xfrm>
        </p:spPr>
        <p:txBody>
          <a:bodyPr>
            <a:normAutofit fontScale="90000"/>
          </a:bodyPr>
          <a:lstStyle/>
          <a:p>
            <a:pPr algn="ctr"/>
            <a:r>
              <a:rPr lang="en-US" sz="2800" dirty="0"/>
              <a:t>Best Management Practices (BMPs)</a:t>
            </a:r>
            <a:br>
              <a:rPr lang="en-US" sz="2800" dirty="0"/>
            </a:br>
            <a:r>
              <a:rPr lang="en-US" sz="2800" dirty="0">
                <a:effectLst>
                  <a:outerShdw blurRad="38100" dist="38100" dir="2700000" algn="tl">
                    <a:srgbClr val="000000">
                      <a:alpha val="43137"/>
                    </a:srgbClr>
                  </a:outerShdw>
                </a:effectLst>
              </a:rPr>
              <a:t>Example</a:t>
            </a:r>
            <a:r>
              <a:rPr lang="en-US" sz="2800" dirty="0"/>
              <a:t> Staff Training Log</a:t>
            </a:r>
            <a:br>
              <a:rPr lang="en-US" sz="1800" dirty="0"/>
            </a:br>
            <a:br>
              <a:rPr lang="en-US" sz="1800" dirty="0"/>
            </a:br>
            <a:r>
              <a:rPr lang="en-US" sz="1800" dirty="0"/>
              <a:t>(Handling and disposal of amalgam material)</a:t>
            </a:r>
            <a:endParaRPr lang="en-US" sz="1800" dirty="0">
              <a:solidFill>
                <a:srgbClr val="33669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098986"/>
              </p:ext>
            </p:extLst>
          </p:nvPr>
        </p:nvGraphicFramePr>
        <p:xfrm>
          <a:off x="727075" y="1828800"/>
          <a:ext cx="8076436" cy="3810000"/>
        </p:xfrm>
        <a:graphic>
          <a:graphicData uri="http://schemas.openxmlformats.org/drawingml/2006/table">
            <a:tbl>
              <a:tblPr firstRow="1" bandRow="1">
                <a:tableStyleId>{5C22544A-7EE6-4342-B048-85BDC9FD1C3A}</a:tableStyleId>
              </a:tblPr>
              <a:tblGrid>
                <a:gridCol w="346392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69311">
                  <a:extLst>
                    <a:ext uri="{9D8B030D-6E8A-4147-A177-3AD203B41FA5}">
                      <a16:colId xmlns:a16="http://schemas.microsoft.com/office/drawing/2014/main" val="20003"/>
                    </a:ext>
                  </a:extLst>
                </a:gridCol>
              </a:tblGrid>
              <a:tr h="553762">
                <a:tc>
                  <a:txBody>
                    <a:bodyPr/>
                    <a:lstStyle/>
                    <a:p>
                      <a:pPr algn="ctr"/>
                      <a:r>
                        <a:rPr lang="en-US" sz="1600" b="1" dirty="0"/>
                        <a:t>Training Detail</a:t>
                      </a:r>
                    </a:p>
                  </a:txBody>
                  <a:tcPr/>
                </a:tc>
                <a:tc>
                  <a:txBody>
                    <a:bodyPr/>
                    <a:lstStyle/>
                    <a:p>
                      <a:pPr algn="ctr"/>
                      <a:r>
                        <a:rPr lang="en-US" sz="1600" b="1" dirty="0"/>
                        <a:t>Training Date</a:t>
                      </a:r>
                    </a:p>
                  </a:txBody>
                  <a:tcPr/>
                </a:tc>
                <a:tc>
                  <a:txBody>
                    <a:bodyPr/>
                    <a:lstStyle/>
                    <a:p>
                      <a:pPr algn="ctr"/>
                      <a:r>
                        <a:rPr lang="en-US" sz="1600" b="1" dirty="0"/>
                        <a:t>Employee Name</a:t>
                      </a:r>
                    </a:p>
                  </a:txBody>
                  <a:tcPr/>
                </a:tc>
                <a:tc>
                  <a:txBody>
                    <a:bodyPr/>
                    <a:lstStyle/>
                    <a:p>
                      <a:pPr algn="ctr"/>
                      <a:r>
                        <a:rPr lang="en-US" sz="1600" b="1" dirty="0"/>
                        <a:t>Employee Signature</a:t>
                      </a:r>
                    </a:p>
                  </a:txBody>
                  <a:tcPr/>
                </a:tc>
                <a:extLst>
                  <a:ext uri="{0D108BD9-81ED-4DB2-BD59-A6C34878D82A}">
                    <a16:rowId xmlns:a16="http://schemas.microsoft.com/office/drawing/2014/main" val="10000"/>
                  </a:ext>
                </a:extLst>
              </a:tr>
              <a:tr h="1009801">
                <a:tc>
                  <a:txBody>
                    <a:bodyPr/>
                    <a:lstStyle/>
                    <a:p>
                      <a:r>
                        <a:rPr lang="en-US" sz="1500" kern="1200" dirty="0">
                          <a:solidFill>
                            <a:schemeClr val="dk1"/>
                          </a:solidFill>
                          <a:effectLst/>
                          <a:latin typeface="+mn-lt"/>
                          <a:ea typeface="+mn-ea"/>
                          <a:cs typeface="+mn-cs"/>
                        </a:rPr>
                        <a:t>Dr. Jones demonstrated proper handling of new amalgam separator and showed how to remove and replace full amalgam separator cartridges.</a:t>
                      </a:r>
                      <a:endParaRPr lang="en-US" sz="1500" dirty="0"/>
                    </a:p>
                  </a:txBody>
                  <a:tcPr/>
                </a:tc>
                <a:tc>
                  <a:txBody>
                    <a:bodyPr/>
                    <a:lstStyle/>
                    <a:p>
                      <a:pPr algn="ctr"/>
                      <a:endParaRPr lang="en-US" sz="1500" dirty="0"/>
                    </a:p>
                    <a:p>
                      <a:pPr algn="ctr"/>
                      <a:endParaRPr lang="en-US" sz="1500" dirty="0"/>
                    </a:p>
                    <a:p>
                      <a:pPr algn="ctr"/>
                      <a:r>
                        <a:rPr lang="en-US" sz="1500" dirty="0"/>
                        <a:t>03/15/15</a:t>
                      </a:r>
                    </a:p>
                  </a:txBody>
                  <a:tcPr/>
                </a:tc>
                <a:tc>
                  <a:txBody>
                    <a:bodyPr/>
                    <a:lstStyle/>
                    <a:p>
                      <a:pPr algn="ctr"/>
                      <a:endParaRPr lang="en-US" sz="1500" dirty="0"/>
                    </a:p>
                    <a:p>
                      <a:pPr algn="ctr"/>
                      <a:endParaRPr lang="en-US" sz="1500" dirty="0"/>
                    </a:p>
                    <a:p>
                      <a:pPr algn="ctr"/>
                      <a:r>
                        <a:rPr lang="en-US" sz="1500" dirty="0"/>
                        <a:t>Jane Doe</a:t>
                      </a:r>
                    </a:p>
                  </a:txBody>
                  <a:tcPr/>
                </a:tc>
                <a:tc>
                  <a:txBody>
                    <a:bodyPr/>
                    <a:lstStyle/>
                    <a:p>
                      <a:endParaRPr lang="en-US" sz="1500" dirty="0"/>
                    </a:p>
                    <a:p>
                      <a:endParaRPr lang="en-US" sz="1500" dirty="0"/>
                    </a:p>
                    <a:p>
                      <a:r>
                        <a:rPr lang="en-US" sz="1500" dirty="0"/>
                        <a:t>_________________</a:t>
                      </a:r>
                    </a:p>
                  </a:txBody>
                  <a:tcPr/>
                </a:tc>
                <a:extLst>
                  <a:ext uri="{0D108BD9-81ED-4DB2-BD59-A6C34878D82A}">
                    <a16:rowId xmlns:a16="http://schemas.microsoft.com/office/drawing/2014/main" val="10001"/>
                  </a:ext>
                </a:extLst>
              </a:tr>
              <a:tr h="396320">
                <a:tc>
                  <a:txBody>
                    <a:bodyPr/>
                    <a:lstStyle/>
                    <a:p>
                      <a:pPr algn="ctr"/>
                      <a:r>
                        <a:rPr lang="en-US" sz="1500" dirty="0"/>
                        <a:t>“</a:t>
                      </a:r>
                    </a:p>
                  </a:txBody>
                  <a:tcPr/>
                </a:tc>
                <a:tc>
                  <a:txBody>
                    <a:bodyPr/>
                    <a:lstStyle/>
                    <a:p>
                      <a:pPr algn="ctr"/>
                      <a:r>
                        <a:rPr lang="en-US" sz="1500" dirty="0"/>
                        <a:t>03/15/15</a:t>
                      </a:r>
                    </a:p>
                  </a:txBody>
                  <a:tcPr/>
                </a:tc>
                <a:tc>
                  <a:txBody>
                    <a:bodyPr/>
                    <a:lstStyle/>
                    <a:p>
                      <a:pPr algn="ctr"/>
                      <a:r>
                        <a:rPr lang="en-US" sz="1500" dirty="0"/>
                        <a:t>John Doe</a:t>
                      </a:r>
                    </a:p>
                  </a:txBody>
                  <a:tcPr/>
                </a:tc>
                <a:tc>
                  <a:txBody>
                    <a:bodyPr/>
                    <a:lstStyle/>
                    <a:p>
                      <a:r>
                        <a:rPr lang="en-US" sz="1500" dirty="0"/>
                        <a:t>_________________</a:t>
                      </a:r>
                    </a:p>
                  </a:txBody>
                  <a:tcPr/>
                </a:tc>
                <a:extLst>
                  <a:ext uri="{0D108BD9-81ED-4DB2-BD59-A6C34878D82A}">
                    <a16:rowId xmlns:a16="http://schemas.microsoft.com/office/drawing/2014/main" val="10002"/>
                  </a:ext>
                </a:extLst>
              </a:tr>
              <a:tr h="396320">
                <a:tc>
                  <a:txBody>
                    <a:bodyPr/>
                    <a:lstStyle/>
                    <a:p>
                      <a:pPr algn="ctr"/>
                      <a:r>
                        <a:rPr lang="en-US" sz="1500" dirty="0"/>
                        <a:t>“</a:t>
                      </a:r>
                    </a:p>
                  </a:txBody>
                  <a:tcPr/>
                </a:tc>
                <a:tc>
                  <a:txBody>
                    <a:bodyPr/>
                    <a:lstStyle/>
                    <a:p>
                      <a:pPr algn="ctr"/>
                      <a:r>
                        <a:rPr lang="en-US" sz="1500" dirty="0"/>
                        <a:t>03/22/15</a:t>
                      </a:r>
                    </a:p>
                  </a:txBody>
                  <a:tcPr/>
                </a:tc>
                <a:tc>
                  <a:txBody>
                    <a:bodyPr/>
                    <a:lstStyle/>
                    <a:p>
                      <a:pPr algn="ctr"/>
                      <a:r>
                        <a:rPr lang="en-US" sz="1500" dirty="0"/>
                        <a:t>Pat Smith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_________________</a:t>
                      </a:r>
                    </a:p>
                  </a:txBody>
                  <a:tcPr/>
                </a:tc>
                <a:extLst>
                  <a:ext uri="{0D108BD9-81ED-4DB2-BD59-A6C34878D82A}">
                    <a16:rowId xmlns:a16="http://schemas.microsoft.com/office/drawing/2014/main" val="10003"/>
                  </a:ext>
                </a:extLst>
              </a:tr>
              <a:tr h="396320">
                <a:tc>
                  <a:txBody>
                    <a:bodyPr/>
                    <a:lstStyle/>
                    <a:p>
                      <a:pPr algn="ctr"/>
                      <a:endParaRPr lang="en-US" sz="1500" dirty="0"/>
                    </a:p>
                  </a:txBody>
                  <a:tcPr/>
                </a:tc>
                <a:tc>
                  <a:txBody>
                    <a:bodyPr/>
                    <a:lstStyle/>
                    <a:p>
                      <a:pPr algn="ctr"/>
                      <a:endParaRPr lang="en-US" sz="1500" dirty="0"/>
                    </a:p>
                  </a:txBody>
                  <a:tcPr/>
                </a:tc>
                <a:tc>
                  <a:txBody>
                    <a:bodyPr/>
                    <a:lstStyle/>
                    <a:p>
                      <a:pPr algn="ctr"/>
                      <a:endParaRPr lang="en-US" sz="15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extLst>
                  <a:ext uri="{0D108BD9-81ED-4DB2-BD59-A6C34878D82A}">
                    <a16:rowId xmlns:a16="http://schemas.microsoft.com/office/drawing/2014/main" val="10004"/>
                  </a:ext>
                </a:extLst>
              </a:tr>
              <a:tr h="651119">
                <a:tc>
                  <a:txBody>
                    <a:bodyPr/>
                    <a:lstStyle/>
                    <a:p>
                      <a:r>
                        <a:rPr lang="en-US" sz="1500" kern="1200" dirty="0">
                          <a:solidFill>
                            <a:schemeClr val="dk1"/>
                          </a:solidFill>
                          <a:effectLst/>
                          <a:latin typeface="+mn-lt"/>
                          <a:ea typeface="+mn-ea"/>
                          <a:cs typeface="+mn-cs"/>
                        </a:rPr>
                        <a:t>Demonstration of chair-side trap maintenance by Jane Doe</a:t>
                      </a:r>
                      <a:endParaRPr lang="en-US" sz="1500" dirty="0"/>
                    </a:p>
                  </a:txBody>
                  <a:tcPr/>
                </a:tc>
                <a:tc>
                  <a:txBody>
                    <a:bodyPr/>
                    <a:lstStyle/>
                    <a:p>
                      <a:pPr algn="ctr"/>
                      <a:endParaRPr lang="en-US" sz="1500" dirty="0"/>
                    </a:p>
                    <a:p>
                      <a:pPr algn="ctr"/>
                      <a:r>
                        <a:rPr lang="en-US" sz="1500" dirty="0"/>
                        <a:t>04/10/15</a:t>
                      </a:r>
                    </a:p>
                  </a:txBody>
                  <a:tcPr/>
                </a:tc>
                <a:tc>
                  <a:txBody>
                    <a:bodyPr/>
                    <a:lstStyle/>
                    <a:p>
                      <a:pPr algn="ctr"/>
                      <a:endParaRPr lang="en-US" sz="1500" dirty="0"/>
                    </a:p>
                    <a:p>
                      <a:pPr algn="ctr"/>
                      <a:r>
                        <a:rPr lang="en-US" sz="1500" dirty="0"/>
                        <a:t>John Doe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_________________</a:t>
                      </a:r>
                    </a:p>
                  </a:txBody>
                  <a:tcPr/>
                </a:tc>
                <a:extLst>
                  <a:ext uri="{0D108BD9-81ED-4DB2-BD59-A6C34878D82A}">
                    <a16:rowId xmlns:a16="http://schemas.microsoft.com/office/drawing/2014/main" val="10005"/>
                  </a:ext>
                </a:extLst>
              </a:tr>
              <a:tr h="381000">
                <a:tc>
                  <a:txBody>
                    <a:bodyPr/>
                    <a:lstStyle/>
                    <a:p>
                      <a:pPr algn="ctr"/>
                      <a:r>
                        <a:rPr lang="en-US" sz="1500" dirty="0"/>
                        <a:t>“</a:t>
                      </a:r>
                    </a:p>
                  </a:txBody>
                  <a:tcPr/>
                </a:tc>
                <a:tc>
                  <a:txBody>
                    <a:bodyPr/>
                    <a:lstStyle/>
                    <a:p>
                      <a:pPr algn="ctr"/>
                      <a:r>
                        <a:rPr lang="en-US" sz="1500" dirty="0"/>
                        <a:t>04/10/15</a:t>
                      </a:r>
                    </a:p>
                  </a:txBody>
                  <a:tcPr/>
                </a:tc>
                <a:tc>
                  <a:txBody>
                    <a:bodyPr/>
                    <a:lstStyle/>
                    <a:p>
                      <a:pPr algn="ctr"/>
                      <a:r>
                        <a:rPr lang="en-US" sz="1500" dirty="0"/>
                        <a:t>Pat</a:t>
                      </a:r>
                      <a:r>
                        <a:rPr lang="en-US" sz="1500" baseline="0" dirty="0"/>
                        <a:t> Smith</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_________________</a:t>
                      </a:r>
                    </a:p>
                  </a:txBody>
                  <a:tcPr/>
                </a:tc>
                <a:extLst>
                  <a:ext uri="{0D108BD9-81ED-4DB2-BD59-A6C34878D82A}">
                    <a16:rowId xmlns:a16="http://schemas.microsoft.com/office/drawing/2014/main" val="10006"/>
                  </a:ext>
                </a:extLst>
              </a:tr>
            </a:tbl>
          </a:graphicData>
        </a:graphic>
      </p:graphicFrame>
      <p:pic>
        <p:nvPicPr>
          <p:cNvPr id="10"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8811" y="5857875"/>
            <a:ext cx="33147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140280" y="6504801"/>
            <a:ext cx="2663232" cy="276999"/>
          </a:xfrm>
          <a:prstGeom prst="rect">
            <a:avLst/>
          </a:prstGeom>
          <a:noFill/>
        </p:spPr>
        <p:txBody>
          <a:bodyPr wrap="square" rtlCol="0">
            <a:spAutoFit/>
          </a:bodyPr>
          <a:lstStyle/>
          <a:p>
            <a:r>
              <a:rPr lang="en-US" sz="1200" dirty="0">
                <a:solidFill>
                  <a:srgbClr val="336699"/>
                </a:solidFill>
              </a:rPr>
              <a:t>Best Management Practices (BMPs)</a:t>
            </a:r>
          </a:p>
        </p:txBody>
      </p:sp>
      <p:pic>
        <p:nvPicPr>
          <p:cNvPr id="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78240" y="6035040"/>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488680" y="6553200"/>
            <a:ext cx="579120"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Slide 9</a:t>
            </a:r>
          </a:p>
        </p:txBody>
      </p:sp>
    </p:spTree>
    <p:custDataLst>
      <p:tags r:id="rId1"/>
    </p:custDataLst>
    <p:extLst>
      <p:ext uri="{BB962C8B-B14F-4D97-AF65-F5344CB8AC3E}">
        <p14:creationId xmlns:p14="http://schemas.microsoft.com/office/powerpoint/2010/main" val="35901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9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1.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2.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2D5792D2D5E84A8CA1591F6272CC7E" ma:contentTypeVersion="1" ma:contentTypeDescription="Create a new document." ma:contentTypeScope="" ma:versionID="1ca1b5c88ce8fecd7bf66554e123f827">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027CA8-4716-442C-96CD-7F59C06EBFC5}">
  <ds:schemaRefs>
    <ds:schemaRef ds:uri="http://schemas.microsoft.com/sharepoint/v3/contenttype/forms"/>
  </ds:schemaRefs>
</ds:datastoreItem>
</file>

<file path=customXml/itemProps2.xml><?xml version="1.0" encoding="utf-8"?>
<ds:datastoreItem xmlns:ds="http://schemas.openxmlformats.org/officeDocument/2006/customXml" ds:itemID="{52242977-3F67-462C-9125-72F0EA27A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4E7E70-56AF-4040-8693-010BB446368B}">
  <ds:schemaRefs>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2733</Words>
  <Application>Microsoft Office PowerPoint</Application>
  <PresentationFormat>On-screen Show (4:3)</PresentationFormat>
  <Paragraphs>362</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Georgia</vt:lpstr>
      <vt:lpstr>Times New Roman</vt:lpstr>
      <vt:lpstr>Wingdings</vt:lpstr>
      <vt:lpstr>Training</vt:lpstr>
      <vt:lpstr>Metro Wastewater Reclamation District </vt:lpstr>
      <vt:lpstr>Outline</vt:lpstr>
      <vt:lpstr>Dental Amalgam Control Program Overview</vt:lpstr>
      <vt:lpstr>PowerPoint Presentation</vt:lpstr>
      <vt:lpstr>PowerPoint Presentation</vt:lpstr>
      <vt:lpstr> Best Management Practices (BMPs) Metro District Rules and Regulations 6.16</vt:lpstr>
      <vt:lpstr>Best Management Practices (BMPs)</vt:lpstr>
      <vt:lpstr>Best Management Practices (BMPs)  (Continued) </vt:lpstr>
      <vt:lpstr>Best Management Practices (BMPs) Example Staff Training Log  (Handling and disposal of amalgam material)</vt:lpstr>
      <vt:lpstr>Best Management Practices (BMPs)  (Continued) </vt:lpstr>
      <vt:lpstr>Best Management Practices (BMPs)  (Continued) </vt:lpstr>
      <vt:lpstr>Best Management Practices (BMPs)  (Continued) </vt:lpstr>
      <vt:lpstr>Quiz #1</vt:lpstr>
      <vt:lpstr>Quiz #1</vt:lpstr>
      <vt:lpstr>Quiz #1 (Continued)</vt:lpstr>
      <vt:lpstr>Quiz #1 (Continued)</vt:lpstr>
      <vt:lpstr> Amalgam Separator Installation &amp; Certification Metro District Rules and Regulations 6.16.1(2)(a)(b)(c)</vt:lpstr>
      <vt:lpstr>PowerPoint Presentation</vt:lpstr>
      <vt:lpstr>PowerPoint Presentation</vt:lpstr>
      <vt:lpstr> Operations and Maintenance Plan Metro District Rules and Regulations 6.16.1(3)</vt:lpstr>
      <vt:lpstr>PowerPoint Presentation</vt:lpstr>
      <vt:lpstr>Operations and Maintenance Plan Example Inspection Log  (Monthly Visual Inspection of Amalgam Separator(s))</vt:lpstr>
      <vt:lpstr>Record Keeping Requirements Metro District Rules and Regulations 6.16.1(5)</vt:lpstr>
      <vt:lpstr>Record Keeping Requirements</vt:lpstr>
      <vt:lpstr>Operations &amp; Maintenance Plan Example Amalgam Removal Log  (For amalgam waste removed from the vacuum system or plumbing, amalgam separator maintenance, or other documentation from recycling or disposal facility of amalgam waste recycling and disposal shipments.) </vt:lpstr>
      <vt:lpstr>Annual Requirements and Inspections  Metro District Rules and Regulations 6.25</vt:lpstr>
      <vt:lpstr>Annual Requirements and Inspections </vt:lpstr>
      <vt:lpstr>Annual Requirements and Inspections  (Continued)</vt:lpstr>
      <vt:lpstr>Quiz #2</vt:lpstr>
      <vt:lpstr>Quiz #2</vt:lpstr>
      <vt:lpstr>Quiz #2 (Continued)</vt:lpstr>
      <vt:lpstr> Contact Information:  Scott Caldwell   Suzanne Renter Amalgam Control Program Investigator Amalgam Control Program Investigator Phone:  303-286-3182   Phone:  303-286-3128 scaldwell@mwrd.dst.co.us  srenter@mwrd.dst.co.us   Lori Maag Industrial Waste Supervisor Phone:  303-286-3434 lmaag@mwrd.dst.co.us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2015-03-05T22:07:27Z</dcterms:created>
  <dcterms:modified xsi:type="dcterms:W3CDTF">2018-04-05T16:52:46Z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0x010100722D5792D2D5E84A8CA1591F6272CC7E</vt:lpwstr>
  </property>
</Properties>
</file>